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9" r:id="rId12"/>
    <p:sldId id="270" r:id="rId13"/>
    <p:sldId id="271" r:id="rId14"/>
    <p:sldId id="273" r:id="rId15"/>
    <p:sldId id="275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6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6CD26-5E6E-49C1-98C3-8BF14CEDC6D6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E3E0B-31A9-498A-943F-C142AF83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3E0B-31A9-498A-943F-C142AF83A4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EF86-B3DA-4F65-BFE1-755B3A2AEE3B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руд\15884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112474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МБ ДОУ- Детский сад комбинированного вида № 18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928802"/>
            <a:ext cx="56436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Проект </a:t>
            </a:r>
          </a:p>
          <a:p>
            <a:pPr algn="ctr"/>
            <a:r>
              <a:rPr lang="ru-RU" sz="3200" dirty="0" smtClean="0"/>
              <a:t>«Мы растем, мы созреваем!»</a:t>
            </a:r>
          </a:p>
          <a:p>
            <a:pPr algn="ctr"/>
            <a:r>
              <a:rPr lang="ru-RU" sz="3200" dirty="0" smtClean="0"/>
              <a:t>Вторая младшая группа «Березка»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005064"/>
            <a:ext cx="234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Горбанева П.В.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огород\free-wallpaper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340768"/>
            <a:ext cx="65553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Художественно-творческая деятельность </a:t>
            </a:r>
            <a:r>
              <a:rPr lang="ru-RU" sz="2400" b="1" dirty="0" smtClean="0"/>
              <a:t>детей</a:t>
            </a:r>
            <a:endParaRPr lang="ru-RU" b="1" dirty="0" smtClean="0"/>
          </a:p>
          <a:p>
            <a:endParaRPr lang="ru-RU" dirty="0"/>
          </a:p>
          <a:p>
            <a:pPr algn="ctr"/>
            <a:r>
              <a:rPr lang="ru-RU" sz="2400" dirty="0" smtClean="0"/>
              <a:t>Аппликация на тему «Созревание»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3\Desktop\55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F:\фото для огорода\IMG_20160325_095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6512770" y="48077750"/>
            <a:ext cx="24384000" cy="18288000"/>
          </a:xfrm>
          <a:prstGeom prst="rect">
            <a:avLst/>
          </a:prstGeom>
          <a:noFill/>
        </p:spPr>
      </p:pic>
      <p:pic>
        <p:nvPicPr>
          <p:cNvPr id="1029" name="Picture 5" descr="F:\фото для огорода\IMG_20160325_095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3560" y="35593960"/>
            <a:ext cx="11596599" cy="86974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5714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Беседы о наработке мастерства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Иван\Desktop\IMG_20160517_091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42746"/>
            <a:ext cx="3240360" cy="2430270"/>
          </a:xfrm>
          <a:prstGeom prst="rect">
            <a:avLst/>
          </a:prstGeom>
          <a:noFill/>
        </p:spPr>
      </p:pic>
      <p:pic>
        <p:nvPicPr>
          <p:cNvPr id="5" name="Picture 3" descr="C:\Users\Иван\Desktop\IMG_20160517_091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124744"/>
            <a:ext cx="3240359" cy="2430269"/>
          </a:xfrm>
          <a:prstGeom prst="rect">
            <a:avLst/>
          </a:prstGeom>
          <a:noFill/>
        </p:spPr>
      </p:pic>
      <p:pic>
        <p:nvPicPr>
          <p:cNvPr id="6" name="Picture 4" descr="C:\Users\Иван\Desktop\IMG_20160630_0955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7530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3\Desktop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85723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     Строение растения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Иван\Desktop\IMG_20160609_092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297208" cy="4320480"/>
          </a:xfrm>
          <a:prstGeom prst="rect">
            <a:avLst/>
          </a:prstGeom>
          <a:noFill/>
        </p:spPr>
      </p:pic>
      <p:pic>
        <p:nvPicPr>
          <p:cNvPr id="5" name="Picture 3" descr="C:\Users\Иван\Desktop\IMG_20160609_092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96819"/>
            <a:ext cx="3168352" cy="4224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3\Desktop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818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Рост,  развитие растения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Иван\Desktop\IMG_20160609_093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240360" cy="4320480"/>
          </a:xfrm>
          <a:prstGeom prst="rect">
            <a:avLst/>
          </a:prstGeom>
          <a:noFill/>
        </p:spPr>
      </p:pic>
      <p:pic>
        <p:nvPicPr>
          <p:cNvPr id="3075" name="Picture 3" descr="C:\Users\Иван\Desktop\IMG_20160609_094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1772815"/>
            <a:ext cx="3816425" cy="4330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3\Desktop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818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Помидорный цветочек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Иван\Desktop\IMG_20160609_174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52872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3\Desktop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818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 А вот и </a:t>
            </a:r>
            <a:r>
              <a:rPr lang="ru-RU" sz="4000" dirty="0" err="1" smtClean="0">
                <a:solidFill>
                  <a:srgbClr val="00B050"/>
                </a:solidFill>
              </a:rPr>
              <a:t>помидорки</a:t>
            </a:r>
            <a:r>
              <a:rPr lang="ru-RU" sz="4000" dirty="0" smtClean="0">
                <a:solidFill>
                  <a:srgbClr val="00B050"/>
                </a:solidFill>
              </a:rPr>
              <a:t>!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Иван\Desktop\IMG_20160617_113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394042" cy="3861048"/>
          </a:xfrm>
          <a:prstGeom prst="rect">
            <a:avLst/>
          </a:prstGeom>
          <a:noFill/>
        </p:spPr>
      </p:pic>
      <p:pic>
        <p:nvPicPr>
          <p:cNvPr id="5123" name="Picture 3" descr="C:\Users\Иван\Desktop\IMG_20160708_10122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1603332"/>
            <a:ext cx="3816424" cy="3769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3\Desktop\55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818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</a:t>
            </a:r>
            <a:r>
              <a:rPr lang="ru-RU" sz="3200" dirty="0" smtClean="0">
                <a:solidFill>
                  <a:srgbClr val="00B050"/>
                </a:solidFill>
              </a:rPr>
              <a:t>Аппликация на тему «Созревание»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Иван\Desktop\IMG_20160523_094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384376" cy="2520280"/>
          </a:xfrm>
          <a:prstGeom prst="rect">
            <a:avLst/>
          </a:prstGeom>
          <a:noFill/>
        </p:spPr>
      </p:pic>
      <p:pic>
        <p:nvPicPr>
          <p:cNvPr id="1027" name="Picture 3" descr="C:\Users\Иван\Desktop\IMG_20160523_095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3384376" cy="2520280"/>
          </a:xfrm>
          <a:prstGeom prst="rect">
            <a:avLst/>
          </a:prstGeom>
          <a:noFill/>
        </p:spPr>
      </p:pic>
      <p:pic>
        <p:nvPicPr>
          <p:cNvPr id="1028" name="Picture 4" descr="C:\Users\Иван\Desktop\IMG_20160523_10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429000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огород\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83529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Актуальность проекта</a:t>
            </a:r>
          </a:p>
          <a:p>
            <a:endParaRPr lang="ru-RU" sz="2800" b="1" dirty="0" smtClean="0"/>
          </a:p>
          <a:p>
            <a:r>
              <a:rPr lang="ru-RU" sz="2600" dirty="0" smtClean="0"/>
              <a:t>Визуализация опорного образа развития живой системы </a:t>
            </a:r>
          </a:p>
          <a:p>
            <a:r>
              <a:rPr lang="ru-RU" sz="2600" dirty="0" smtClean="0"/>
              <a:t>на примере природного цикла созревания плодов </a:t>
            </a:r>
          </a:p>
          <a:p>
            <a:r>
              <a:rPr lang="ru-RU" sz="2600" dirty="0" smtClean="0"/>
              <a:t>помогает мотивировать ребенка на постоянное и</a:t>
            </a:r>
          </a:p>
          <a:p>
            <a:r>
              <a:rPr lang="ru-RU" sz="2600" dirty="0" smtClean="0"/>
              <a:t> не прерывное развитие творческого потенциала, </a:t>
            </a:r>
          </a:p>
          <a:p>
            <a:r>
              <a:rPr lang="ru-RU" sz="2600" dirty="0" smtClean="0"/>
              <a:t>как необходимое условие увеличения благ человека.</a:t>
            </a:r>
            <a:endParaRPr lang="ru-RU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огород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000108"/>
            <a:ext cx="70271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/>
              <a:t>Тип проекта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творческий, </a:t>
            </a:r>
            <a:r>
              <a:rPr lang="ru-RU" sz="4000" dirty="0" smtClean="0"/>
              <a:t>исследовательский</a:t>
            </a:r>
            <a:r>
              <a:rPr lang="ru-RU" sz="4000" dirty="0"/>
              <a:t>, игровой.</a:t>
            </a:r>
          </a:p>
          <a:p>
            <a:r>
              <a:rPr lang="ru-RU" sz="4000" b="1" u="sng" dirty="0"/>
              <a:t>Возраст детей</a:t>
            </a:r>
            <a:r>
              <a:rPr lang="ru-RU" sz="4000" dirty="0"/>
              <a:t>: 2-я младшая группа (3-4 года).</a:t>
            </a:r>
          </a:p>
          <a:p>
            <a:r>
              <a:rPr lang="ru-RU" sz="4000" b="1" u="sng" dirty="0"/>
              <a:t>Продолжительность</a:t>
            </a:r>
            <a:r>
              <a:rPr lang="ru-RU" sz="4000" b="1" dirty="0"/>
              <a:t>: </a:t>
            </a:r>
            <a:endParaRPr lang="ru-RU" sz="4000" b="1" dirty="0" smtClean="0"/>
          </a:p>
          <a:p>
            <a:r>
              <a:rPr lang="ru-RU" sz="4000" dirty="0" smtClean="0"/>
              <a:t>кратковременно</a:t>
            </a:r>
            <a:r>
              <a:rPr lang="ru-RU" sz="4000" dirty="0"/>
              <a:t>, 7 недель.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город\8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142984"/>
            <a:ext cx="91206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Цель</a:t>
            </a:r>
            <a:r>
              <a:rPr lang="ru-RU" dirty="0"/>
              <a:t>: </a:t>
            </a:r>
            <a:endParaRPr lang="ru-RU" dirty="0" smtClean="0"/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Формирование у ребенка универсального</a:t>
            </a:r>
          </a:p>
          <a:p>
            <a:r>
              <a:rPr lang="ru-RU" sz="2600" dirty="0" smtClean="0"/>
              <a:t>  многомерного образа созревания, эволюции созревания,</a:t>
            </a:r>
          </a:p>
          <a:p>
            <a:r>
              <a:rPr lang="ru-RU" sz="2600" dirty="0" smtClean="0"/>
              <a:t>  эволюции живой системы.     </a:t>
            </a:r>
          </a:p>
          <a:p>
            <a:r>
              <a:rPr lang="ru-RU" sz="2600" dirty="0" smtClean="0"/>
              <a:t>      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Гармонизация психологического состояния  ребёнка .</a:t>
            </a:r>
            <a:endParaRPr lang="ru-RU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огород\1784-abstrakciya-Fondos-Verdes-Abstractos-1024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90782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u="sng" dirty="0"/>
              <a:t>Образовательные</a:t>
            </a:r>
            <a:r>
              <a:rPr lang="ru-RU" dirty="0"/>
              <a:t>:</a:t>
            </a:r>
          </a:p>
          <a:p>
            <a:r>
              <a:rPr lang="ru-RU" sz="2000" dirty="0" smtClean="0"/>
              <a:t>      Учить </a:t>
            </a:r>
            <a:r>
              <a:rPr lang="ru-RU" sz="2000" dirty="0"/>
              <a:t>детей </a:t>
            </a:r>
            <a:r>
              <a:rPr lang="ru-RU" sz="2000" dirty="0" smtClean="0"/>
              <a:t>первичным навыкам самоанализа,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, гибкости и</a:t>
            </a:r>
          </a:p>
          <a:p>
            <a:r>
              <a:rPr lang="ru-RU" sz="2000" dirty="0" smtClean="0"/>
              <a:t> психической устойчивости в развитии.</a:t>
            </a:r>
            <a:endParaRPr lang="ru-RU" sz="2000" dirty="0"/>
          </a:p>
          <a:p>
            <a:r>
              <a:rPr lang="ru-RU" sz="2000" u="sng" dirty="0"/>
              <a:t>Развивающие</a:t>
            </a:r>
            <a:r>
              <a:rPr lang="ru-RU" sz="2000" dirty="0"/>
              <a:t>:</a:t>
            </a:r>
          </a:p>
          <a:p>
            <a:r>
              <a:rPr lang="ru-RU" sz="2000" dirty="0" smtClean="0"/>
              <a:t>      Развивать у ребенка навык восприятия красоты, гармонии и порядка в Мире, </a:t>
            </a:r>
          </a:p>
          <a:p>
            <a:r>
              <a:rPr lang="ru-RU" sz="2000" dirty="0" smtClean="0"/>
              <a:t>его многоуровневой  природы .</a:t>
            </a:r>
          </a:p>
          <a:p>
            <a:r>
              <a:rPr lang="ru-RU" sz="2000" dirty="0" smtClean="0"/>
              <a:t>      Развивать у ребёнка навык цветоразличения, восприятия непрерывного</a:t>
            </a:r>
          </a:p>
          <a:p>
            <a:r>
              <a:rPr lang="ru-RU" sz="2000" dirty="0" err="1" smtClean="0"/>
              <a:t>цветоперехода</a:t>
            </a:r>
            <a:r>
              <a:rPr lang="ru-RU" sz="2000" dirty="0" smtClean="0"/>
              <a:t> в окружающей природе.</a:t>
            </a:r>
            <a:endParaRPr lang="ru-RU" sz="2000" dirty="0"/>
          </a:p>
          <a:p>
            <a:r>
              <a:rPr lang="ru-RU" sz="2000" u="sng" dirty="0"/>
              <a:t>Воспитательные</a:t>
            </a:r>
            <a:r>
              <a:rPr lang="ru-RU" sz="2000" dirty="0"/>
              <a:t>:</a:t>
            </a:r>
          </a:p>
          <a:p>
            <a:r>
              <a:rPr lang="ru-RU" sz="2000" dirty="0" smtClean="0"/>
              <a:t>       Показать ребенку необходимость непрерывной наработки мастерства</a:t>
            </a:r>
          </a:p>
          <a:p>
            <a:r>
              <a:rPr lang="ru-RU" sz="2000" dirty="0" smtClean="0"/>
              <a:t> (развитие в себе новых навыков), как условие самосовершенствования</a:t>
            </a:r>
          </a:p>
          <a:p>
            <a:r>
              <a:rPr lang="ru-RU" sz="2000" dirty="0" smtClean="0"/>
              <a:t> и перехода на новые уровни развития.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огород\2795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22471" y="980728"/>
            <a:ext cx="62075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Оборудование и материал</a:t>
            </a:r>
            <a:r>
              <a:rPr lang="ru-RU" dirty="0" smtClean="0"/>
              <a:t>: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наглядный материал, </a:t>
            </a:r>
          </a:p>
          <a:p>
            <a:pPr algn="ctr"/>
            <a:r>
              <a:rPr lang="ru-RU" sz="2800" dirty="0" smtClean="0"/>
              <a:t>лейка</a:t>
            </a:r>
            <a:r>
              <a:rPr lang="ru-RU" sz="2800" dirty="0"/>
              <a:t>, </a:t>
            </a:r>
            <a:r>
              <a:rPr lang="ru-RU" sz="2800" dirty="0" smtClean="0"/>
              <a:t>банка из под сока; </a:t>
            </a:r>
          </a:p>
          <a:p>
            <a:pPr algn="ctr"/>
            <a:r>
              <a:rPr lang="ru-RU" sz="2800" dirty="0" smtClean="0"/>
              <a:t>рассада, земля, вода.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огород\15539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7691" cy="7055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907690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Исследовательский </a:t>
            </a:r>
            <a:r>
              <a:rPr lang="ru-RU" sz="2000" b="1" dirty="0" smtClean="0"/>
              <a:t>этап</a:t>
            </a:r>
          </a:p>
          <a:p>
            <a:endParaRPr lang="ru-RU" sz="2000" dirty="0"/>
          </a:p>
          <a:p>
            <a:r>
              <a:rPr lang="ru-RU" dirty="0"/>
              <a:t>1. Рассматривание </a:t>
            </a:r>
            <a:r>
              <a:rPr lang="ru-RU" dirty="0" smtClean="0"/>
              <a:t>рассады, посадка.</a:t>
            </a:r>
            <a:endParaRPr lang="ru-RU" dirty="0"/>
          </a:p>
          <a:p>
            <a:r>
              <a:rPr lang="ru-RU" dirty="0"/>
              <a:t>2.Опытно-экспериментальная деятельность: «Строение </a:t>
            </a:r>
            <a:r>
              <a:rPr lang="ru-RU" dirty="0" smtClean="0"/>
              <a:t>растения», </a:t>
            </a:r>
            <a:r>
              <a:rPr lang="ru-RU" dirty="0"/>
              <a:t>«Условия, </a:t>
            </a:r>
            <a:endParaRPr lang="ru-RU" dirty="0" smtClean="0"/>
          </a:p>
          <a:p>
            <a:r>
              <a:rPr lang="ru-RU" dirty="0" smtClean="0"/>
              <a:t>необходимое </a:t>
            </a:r>
            <a:r>
              <a:rPr lang="ru-RU" dirty="0"/>
              <a:t>для жизни </a:t>
            </a:r>
            <a:r>
              <a:rPr lang="ru-RU" dirty="0" smtClean="0"/>
              <a:t>растения», «рост</a:t>
            </a:r>
            <a:r>
              <a:rPr lang="ru-RU" dirty="0"/>
              <a:t>, развитие </a:t>
            </a:r>
            <a:r>
              <a:rPr lang="ru-RU" dirty="0" smtClean="0"/>
              <a:t>растения».</a:t>
            </a:r>
            <a:endParaRPr lang="ru-RU" dirty="0"/>
          </a:p>
          <a:p>
            <a:r>
              <a:rPr lang="ru-RU" dirty="0"/>
              <a:t>3. Занятия с детьми: </a:t>
            </a:r>
            <a:r>
              <a:rPr lang="ru-RU" dirty="0" smtClean="0"/>
              <a:t>«Цикл бесед на тему «Созревание», «дети 2-3 года», «дети 3-4 года»,</a:t>
            </a:r>
          </a:p>
          <a:p>
            <a:r>
              <a:rPr lang="ru-RU" dirty="0" smtClean="0"/>
              <a:t> «дети 4-5 лет». Н.А.Кузнецова.</a:t>
            </a:r>
            <a:endParaRPr lang="ru-RU" dirty="0"/>
          </a:p>
          <a:p>
            <a:r>
              <a:rPr lang="ru-RU" dirty="0"/>
              <a:t>4. Проведение </a:t>
            </a:r>
            <a:r>
              <a:rPr lang="ru-RU" dirty="0" smtClean="0"/>
              <a:t>дидактической игры «Созревание».</a:t>
            </a:r>
          </a:p>
          <a:p>
            <a:r>
              <a:rPr lang="ru-RU" dirty="0" smtClean="0"/>
              <a:t>5. </a:t>
            </a:r>
            <a:r>
              <a:rPr lang="ru-RU" dirty="0"/>
              <a:t>Рассматривание иллюстраций, картин с изображением </a:t>
            </a:r>
            <a:r>
              <a:rPr lang="ru-RU" dirty="0" smtClean="0"/>
              <a:t>плодов </a:t>
            </a:r>
            <a:r>
              <a:rPr lang="ru-RU" dirty="0"/>
              <a:t>(сравнить их по цвету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форме, размеру, вкусу).</a:t>
            </a:r>
          </a:p>
          <a:p>
            <a:r>
              <a:rPr lang="ru-RU" dirty="0"/>
              <a:t>Беседы о </a:t>
            </a:r>
            <a:r>
              <a:rPr lang="ru-RU" dirty="0" smtClean="0"/>
              <a:t>наработке мастерства (развития в себе новых навыков, способностей),</a:t>
            </a:r>
          </a:p>
          <a:p>
            <a:r>
              <a:rPr lang="ru-RU" dirty="0" smtClean="0"/>
              <a:t>как условие перехода на новые уровни развития.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огород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0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809086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Предполагаемые результаты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 smtClean="0"/>
              <a:t>ННОД </a:t>
            </a:r>
            <a:r>
              <a:rPr lang="ru-RU" sz="2000" dirty="0" smtClean="0"/>
              <a:t>с данным пособием предлагает цикл бесед для формирования</a:t>
            </a:r>
          </a:p>
          <a:p>
            <a:r>
              <a:rPr lang="ru-RU" sz="2000" dirty="0" smtClean="0"/>
              <a:t> у ребенка опорного образа созревания, развития живой системы </a:t>
            </a:r>
          </a:p>
          <a:p>
            <a:r>
              <a:rPr lang="ru-RU" sz="2000" dirty="0" smtClean="0"/>
              <a:t>«Человек» на примере природного цикла созревания плода помидора. </a:t>
            </a:r>
          </a:p>
          <a:p>
            <a:r>
              <a:rPr lang="ru-RU" sz="2000" dirty="0" smtClean="0"/>
              <a:t>Беседы с наглядным пособием «Мы растем, мы созреваем» </a:t>
            </a:r>
          </a:p>
          <a:p>
            <a:r>
              <a:rPr lang="ru-RU" sz="2000" dirty="0" smtClean="0"/>
              <a:t>способствуют интеграции сознания, развитию позитивного мышления, </a:t>
            </a:r>
          </a:p>
          <a:p>
            <a:r>
              <a:rPr lang="ru-RU" sz="2000" dirty="0" smtClean="0"/>
              <a:t>наработке гибкости и психической устойчивости, </a:t>
            </a:r>
          </a:p>
          <a:p>
            <a:r>
              <a:rPr lang="ru-RU" sz="2000" dirty="0" smtClean="0"/>
              <a:t>гармонизации межличностных отношений и образа «Я ребенка».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огород\abstrakcyjne-tła---zielony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756142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Деятельность детей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r>
              <a:rPr lang="ru-RU" sz="2400" dirty="0"/>
              <a:t>Посадка </a:t>
            </a:r>
            <a:r>
              <a:rPr lang="ru-RU" sz="2400" dirty="0" smtClean="0"/>
              <a:t>рассады </a:t>
            </a:r>
            <a:r>
              <a:rPr lang="ru-RU" sz="2400" dirty="0"/>
              <a:t>в землю.</a:t>
            </a:r>
          </a:p>
          <a:p>
            <a:r>
              <a:rPr lang="ru-RU" sz="2400" dirty="0"/>
              <a:t>Уход за </a:t>
            </a:r>
            <a:r>
              <a:rPr lang="ru-RU" sz="2400" dirty="0" smtClean="0"/>
              <a:t>растением.</a:t>
            </a:r>
            <a:endParaRPr lang="ru-RU" sz="2400" dirty="0"/>
          </a:p>
          <a:p>
            <a:r>
              <a:rPr lang="ru-RU" sz="2400" dirty="0" smtClean="0"/>
              <a:t>Наблюдение за ростом и цветением помидора, процесс</a:t>
            </a:r>
          </a:p>
          <a:p>
            <a:r>
              <a:rPr lang="ru-RU" sz="2400" dirty="0" smtClean="0"/>
              <a:t> созревания плодов на процесс созревания, </a:t>
            </a:r>
          </a:p>
          <a:p>
            <a:r>
              <a:rPr lang="ru-RU" sz="2400" dirty="0" smtClean="0"/>
              <a:t>развития личности человека.</a:t>
            </a:r>
            <a:endParaRPr lang="ru-RU" sz="2400" dirty="0"/>
          </a:p>
          <a:p>
            <a:r>
              <a:rPr lang="ru-RU" sz="2400" dirty="0" smtClean="0"/>
              <a:t>Игровая деятельность.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465</Words>
  <Application>Microsoft Office PowerPoint</Application>
  <PresentationFormat>Экран (4:3)</PresentationFormat>
  <Paragraphs>83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Admin-VK</cp:lastModifiedBy>
  <cp:revision>33</cp:revision>
  <dcterms:created xsi:type="dcterms:W3CDTF">2016-03-23T14:46:00Z</dcterms:created>
  <dcterms:modified xsi:type="dcterms:W3CDTF">2016-10-16T10:38:35Z</dcterms:modified>
</cp:coreProperties>
</file>