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27"/>
  </p:notesMasterIdLst>
  <p:sldIdLst>
    <p:sldId id="355" r:id="rId2"/>
    <p:sldId id="354" r:id="rId3"/>
    <p:sldId id="357" r:id="rId4"/>
    <p:sldId id="358" r:id="rId5"/>
    <p:sldId id="348" r:id="rId6"/>
    <p:sldId id="356" r:id="rId7"/>
    <p:sldId id="362" r:id="rId8"/>
    <p:sldId id="363" r:id="rId9"/>
    <p:sldId id="374" r:id="rId10"/>
    <p:sldId id="369" r:id="rId11"/>
    <p:sldId id="370" r:id="rId12"/>
    <p:sldId id="371" r:id="rId13"/>
    <p:sldId id="375" r:id="rId14"/>
    <p:sldId id="376" r:id="rId15"/>
    <p:sldId id="366" r:id="rId16"/>
    <p:sldId id="333" r:id="rId17"/>
    <p:sldId id="331" r:id="rId18"/>
    <p:sldId id="368" r:id="rId19"/>
    <p:sldId id="352" r:id="rId20"/>
    <p:sldId id="365" r:id="rId21"/>
    <p:sldId id="367" r:id="rId22"/>
    <p:sldId id="364" r:id="rId23"/>
    <p:sldId id="378" r:id="rId24"/>
    <p:sldId id="360" r:id="rId25"/>
    <p:sldId id="3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854"/>
    <a:srgbClr val="521896"/>
    <a:srgbClr val="6A63F7"/>
    <a:srgbClr val="776EF2"/>
    <a:srgbClr val="CC3300"/>
    <a:srgbClr val="EEF8F0"/>
    <a:srgbClr val="EA96C2"/>
    <a:srgbClr val="CFDFA7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2" autoAdjust="0"/>
    <p:restoredTop sz="88167" autoAdjust="0"/>
  </p:normalViewPr>
  <p:slideViewPr>
    <p:cSldViewPr>
      <p:cViewPr varScale="1">
        <p:scale>
          <a:sx n="60" d="100"/>
          <a:sy n="60" d="100"/>
        </p:scale>
        <p:origin x="-90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B2889-B6AB-4AD9-8518-F085FE486F1B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08DBB-CEF2-4C13-AAE6-FEC9BB0BA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16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ransition spd="slow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49"/>
            <a:ext cx="9144000" cy="6877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332656"/>
            <a:ext cx="87484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Управление образования Администрации города Екатеринбурга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Отдел образования Верх-Исетского района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Муниципальное бюджетное дошкольное образовательное учреждение –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детский сад комбинированного вида № 18</a:t>
            </a:r>
          </a:p>
          <a:p>
            <a:r>
              <a:rPr lang="ru-RU" dirty="0" smtClean="0"/>
              <a:t> </a:t>
            </a:r>
            <a:endParaRPr lang="ru-RU" sz="4000" dirty="0" smtClean="0"/>
          </a:p>
          <a:p>
            <a:pPr algn="ctr">
              <a:lnSpc>
                <a:spcPct val="150000"/>
              </a:lnSpc>
            </a:pPr>
            <a:r>
              <a:rPr lang="ru-RU" sz="3600" b="1" u="sng" dirty="0" smtClean="0">
                <a:solidFill>
                  <a:srgbClr val="521896"/>
                </a:solidFill>
                <a:latin typeface="Georgia" pitchFamily="18" charset="0"/>
              </a:rPr>
              <a:t>Внедрение ВФСК ГТО </a:t>
            </a:r>
          </a:p>
          <a:p>
            <a:pPr algn="ctr">
              <a:lnSpc>
                <a:spcPct val="150000"/>
              </a:lnSpc>
            </a:pPr>
            <a:r>
              <a:rPr lang="ru-RU" sz="3600" b="1" u="sng" dirty="0" smtClean="0">
                <a:solidFill>
                  <a:srgbClr val="521896"/>
                </a:solidFill>
                <a:latin typeface="Georgia" pitchFamily="18" charset="0"/>
              </a:rPr>
              <a:t>как инструмент формирования здорового образа жизни у детей дошкольного возраста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077477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5" name="Picture 3" descr="M:\2013 год\Пед. чтения\ВФСК\ВФСК\фото ВФСК\в презентацию\IMG_9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19428"/>
            <a:ext cx="7707858" cy="51385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1"/>
            <a:ext cx="75608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C1854"/>
                </a:solidFill>
              </a:rPr>
              <a:t>Опыт работы ДОУ по применению </a:t>
            </a:r>
            <a:br>
              <a:rPr lang="ru-RU" sz="2400" b="1" dirty="0" smtClean="0">
                <a:solidFill>
                  <a:srgbClr val="0C1854"/>
                </a:solidFill>
              </a:rPr>
            </a:br>
            <a:r>
              <a:rPr lang="ru-RU" sz="2400" b="1" dirty="0" smtClean="0">
                <a:solidFill>
                  <a:srgbClr val="0C1854"/>
                </a:solidFill>
              </a:rPr>
              <a:t>инновационного проекта «Единство», основанного на Методе визуализации абстрактных понятий </a:t>
            </a:r>
            <a:br>
              <a:rPr lang="ru-RU" sz="2400" b="1" dirty="0" smtClean="0">
                <a:solidFill>
                  <a:srgbClr val="0C1854"/>
                </a:solidFill>
              </a:rPr>
            </a:br>
            <a:r>
              <a:rPr lang="ru-RU" sz="2400" b="1" dirty="0" smtClean="0">
                <a:solidFill>
                  <a:srgbClr val="0C1854"/>
                </a:solidFill>
              </a:rPr>
              <a:t>в двигательной деятельности дошкольников</a:t>
            </a:r>
            <a:r>
              <a:rPr lang="ru-RU" dirty="0" smtClean="0">
                <a:solidFill>
                  <a:srgbClr val="0C1854"/>
                </a:solidFill>
              </a:rPr>
              <a:t/>
            </a:r>
            <a:br>
              <a:rPr lang="ru-RU" dirty="0" smtClean="0">
                <a:solidFill>
                  <a:srgbClr val="0C1854"/>
                </a:solidFill>
              </a:rPr>
            </a:br>
            <a:endParaRPr lang="ru-RU" dirty="0">
              <a:solidFill>
                <a:srgbClr val="0C1854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9600" y="188640"/>
            <a:ext cx="8229600" cy="158417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521896"/>
                </a:solidFill>
                <a:effectLst/>
                <a:uLnTx/>
                <a:uFillTx/>
                <a:ea typeface="+mj-ea"/>
                <a:cs typeface="+mj-cs"/>
              </a:rPr>
              <a:t>Применение опорных образов Нормы в двигательной деятельности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solidFill>
                <a:srgbClr val="52189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9" name="Содержимое 3" descr="IMG_95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628800"/>
            <a:ext cx="7062788" cy="4708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188640"/>
            <a:ext cx="8229600" cy="432048"/>
          </a:xfrm>
          <a:prstGeom prst="rect">
            <a:avLst/>
          </a:prstGeom>
        </p:spPr>
        <p:txBody>
          <a:bodyPr vert="horz" anchor="ctr">
            <a:normAutofit fontScale="9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Опорный образ Нормы </a:t>
            </a:r>
            <a:r>
              <a:rPr kumimoji="0" lang="ru-RU" sz="2800" b="1" i="0" u="none" strike="noStrike" kern="1200" cap="none" spc="0" normalizeH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«Мы растем и созреваем»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3608" y="946004"/>
            <a:ext cx="7128792" cy="591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6" name="Содержимое 3" descr="IMG_95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04664"/>
            <a:ext cx="9143999" cy="619268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404665"/>
            <a:ext cx="889248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521896"/>
                </a:solidFill>
              </a:rPr>
              <a:t>Ставя задачи внедрения комплекса ГТО, мы должны сознавать, что развитие физической культуры и спорта на каждом отдельном временном этапе определяется целями политического, экономического и социально-культурного развития государства и общества.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39296" y="764704"/>
            <a:ext cx="3790997" cy="212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75104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5" name="Рисунок 4" descr="D:\МБДОУ № 18\ФОТОГРАФИИ\Фото 2014 г\Олимпиада\ФОК, 13.03.2014\IMG_3683 —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764704"/>
            <a:ext cx="813690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dirty="0" smtClean="0">
                <a:solidFill>
                  <a:srgbClr val="002060"/>
                </a:solidFill>
                <a:latin typeface="+mn-lt"/>
              </a:rPr>
              <a:t>Опорный образ </a:t>
            </a:r>
            <a:br>
              <a:rPr lang="ru-RU" sz="3600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dirty="0" smtClean="0">
                <a:solidFill>
                  <a:srgbClr val="002060"/>
                </a:solidFill>
                <a:latin typeface="+mn-lt"/>
              </a:rPr>
              <a:t>«Цветок спортивного мастерства» (ловкость, сила, быстрота, гибкость, выносливость)</a:t>
            </a:r>
            <a:br>
              <a:rPr lang="ru-RU" sz="3600" dirty="0" smtClean="0">
                <a:solidFill>
                  <a:srgbClr val="002060"/>
                </a:solidFill>
                <a:latin typeface="+mn-lt"/>
              </a:rPr>
            </a:b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Содержимое 3" descr="IMG_9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</p:spPr>
      </p:pic>
      <p:pic>
        <p:nvPicPr>
          <p:cNvPr id="5" name="Picture 12" descr="75104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836712"/>
            <a:ext cx="8229600" cy="151216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52189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Совместное участие в соревнованиях комплекса ГТО детей и взрослых</a:t>
            </a:r>
            <a:endParaRPr kumimoji="0" lang="ru-RU" sz="3600" b="1" i="0" u="none" strike="noStrike" kern="1200" cap="none" spc="0" normalizeH="0" baseline="0" noProof="0" dirty="0">
              <a:ln w="6350">
                <a:noFill/>
              </a:ln>
              <a:solidFill>
                <a:srgbClr val="52189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Picture 2" descr="D:\МБДОУ № 18\Ольга Станиславовна\2013 год\ФОТКИ 2013г\Губернаторские игры\На сайт\IMG_3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4248472" cy="3240360"/>
          </a:xfrm>
          <a:prstGeom prst="rect">
            <a:avLst/>
          </a:prstGeom>
          <a:noFill/>
        </p:spPr>
      </p:pic>
      <p:pic>
        <p:nvPicPr>
          <p:cNvPr id="8" name="Picture 3" descr="D:\МБДОУ № 18\Ольга Станиславовна\2013 год\ФОТКИ 2013г\Губернаторские игры\На сайт\IMG_3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284984"/>
            <a:ext cx="457200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2013 год\Пед. чтения\ВФСК\ВФСК\мастер спорта 1.2(готовый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309320"/>
          </a:xfrm>
          <a:prstGeom prst="rect">
            <a:avLst/>
          </a:prstGeom>
          <a:noFill/>
        </p:spPr>
      </p:pic>
      <p:pic>
        <p:nvPicPr>
          <p:cNvPr id="3" name="Picture 12" descr="75104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74638"/>
            <a:ext cx="8435280" cy="15701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52189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Участие педагогов и родителей воспитанников </a:t>
            </a:r>
            <a:b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52189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52189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 спортивных мероприятиях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solidFill>
                <a:srgbClr val="52189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6" descr="D:\МБДОУ № 18\Ольга Станиславовна\2013 год\ФОТКИ 2013г\Губернаторские игры\На сайт\IMG_3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6912"/>
            <a:ext cx="4355976" cy="3933056"/>
          </a:xfrm>
          <a:prstGeom prst="rect">
            <a:avLst/>
          </a:prstGeom>
          <a:noFill/>
        </p:spPr>
      </p:pic>
      <p:pic>
        <p:nvPicPr>
          <p:cNvPr id="7" name="Picture 4" descr="D:\МБДОУ № 18\Ольга Станиславовна\2013 год\ФОТКИ 2013г\Губернаторские игры\IMG_34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8" y="2636912"/>
            <a:ext cx="4608512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5213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8579269" cy="61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2013 год\Пед. чтения\ВФСК\ВФСК\Спортивные упражнения7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892480" cy="6374475"/>
          </a:xfrm>
          <a:prstGeom prst="rect">
            <a:avLst/>
          </a:prstGeom>
          <a:noFill/>
        </p:spPr>
      </p:pic>
      <p:pic>
        <p:nvPicPr>
          <p:cNvPr id="3" name="Picture 12" descr="75104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4" name="Picture 2" descr="M:\2013 год\ФОТКИ 2013г\ИННОПРОМ, 2013\сайт\IMG_6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9144000" cy="61206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86079" cy="129614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521896"/>
                </a:solidFill>
                <a:effectLst/>
                <a:latin typeface="+mn-lt"/>
              </a:rPr>
              <a:t>Указ Президента</a:t>
            </a:r>
            <a:br>
              <a:rPr lang="ru-RU" sz="4400" b="1" dirty="0" smtClean="0">
                <a:solidFill>
                  <a:srgbClr val="521896"/>
                </a:solidFill>
                <a:effectLst/>
                <a:latin typeface="+mn-lt"/>
              </a:rPr>
            </a:br>
            <a:r>
              <a:rPr lang="ru-RU" sz="4400" b="1" dirty="0" smtClean="0">
                <a:solidFill>
                  <a:srgbClr val="521896"/>
                </a:solidFill>
                <a:effectLst/>
                <a:latin typeface="+mn-lt"/>
              </a:rPr>
              <a:t>России</a:t>
            </a:r>
            <a:endParaRPr lang="ru-RU" sz="4400" b="1" dirty="0">
              <a:solidFill>
                <a:srgbClr val="521896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556792"/>
            <a:ext cx="5266879" cy="5301208"/>
          </a:xfrm>
        </p:spPr>
        <p:txBody>
          <a:bodyPr>
            <a:normAutofit fontScale="47500" lnSpcReduction="20000"/>
          </a:bodyPr>
          <a:lstStyle/>
          <a:p>
            <a:pPr marL="265176" indent="-265176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3400" dirty="0" smtClean="0"/>
              <a:t>В 2014 г. Правительство РФ разработало и приняло ряд документов, направленных на воссоздание комплекса ГТО: </a:t>
            </a:r>
          </a:p>
          <a:p>
            <a:pPr marL="265176" indent="-265176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400" dirty="0" smtClean="0"/>
              <a:t>       Постановление Правительства РФ № 540, Положение о ГТО</a:t>
            </a:r>
          </a:p>
          <a:p>
            <a:pPr marL="265176" indent="-265176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400" dirty="0" smtClean="0"/>
              <a:t>       Указ Президента  Владимира Владимировича Путина о ГТО.</a:t>
            </a:r>
          </a:p>
          <a:p>
            <a:pPr marL="265176" indent="-265176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3400" dirty="0" smtClean="0"/>
          </a:p>
          <a:p>
            <a:pPr marL="265176" indent="-265176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3400" dirty="0" smtClean="0"/>
              <a:t>В этих документах определены цели, задачи, принципы, содержание, структура и методика внедрения комплекса ГТО.</a:t>
            </a:r>
          </a:p>
          <a:p>
            <a:pPr marL="265176" indent="-265176" fontAlgn="auto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ru-RU" sz="3400" dirty="0" smtClean="0"/>
          </a:p>
          <a:p>
            <a:pPr marL="265176" indent="-265176" fontAlgn="auto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3400" dirty="0" smtClean="0"/>
              <a:t>В Указе решено оставить и прежнее название данной программы – «Готов к труду и обороне». Этим нынешнее правительство страны подчеркивает дань традициям национальной истории, отметил Путин на прошедшем заседании Совета по развитию физкультуры и спорта России.</a:t>
            </a:r>
          </a:p>
          <a:p>
            <a:pPr marL="265176" indent="-265176" fontAlgn="auto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074" name="Picture 2" descr="http://v.volochekadm.ru/gorod/upload/3(9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09" y="1844824"/>
            <a:ext cx="3783391" cy="455181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57200" y="1600200"/>
            <a:ext cx="8229600" cy="5043510"/>
          </a:xfrm>
          <a:prstGeom prst="rect">
            <a:avLst/>
          </a:prstGeom>
        </p:spPr>
        <p:txBody>
          <a:bodyPr/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   	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  <a:t>Участие во Всероссийской научно-практической конференции «Всероссийский физкультурно-спортивный комплекс – история, развитие, перспективы»</a:t>
            </a:r>
            <a:endParaRPr lang="ru-RU" sz="2400" dirty="0">
              <a:solidFill>
                <a:srgbClr val="521896"/>
              </a:solidFill>
              <a:effectLst/>
              <a:latin typeface="+mn-lt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4499992" cy="299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276872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65213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6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98072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521896"/>
                </a:solidFill>
              </a:rPr>
              <a:t>Малые Олимпийские игры 2014</a:t>
            </a:r>
          </a:p>
          <a:p>
            <a:endParaRPr lang="ru-RU" sz="3200" dirty="0">
              <a:solidFill>
                <a:srgbClr val="521896"/>
              </a:solidFill>
            </a:endParaRPr>
          </a:p>
        </p:txBody>
      </p:sp>
      <p:pic>
        <p:nvPicPr>
          <p:cNvPr id="8" name="Содержимое 3" descr="D:\МБДОУ № 18\ФОТОГРАФИИ\Фото 2014 г\Олимпиада\второй день\IMG_1600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799288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57200" y="1600200"/>
            <a:ext cx="8229600" cy="5043510"/>
          </a:xfrm>
          <a:prstGeom prst="rect">
            <a:avLst/>
          </a:prstGeom>
        </p:spPr>
        <p:txBody>
          <a:bodyPr/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   	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1844824"/>
          <a:ext cx="8640958" cy="4439646"/>
        </p:xfrm>
        <a:graphic>
          <a:graphicData uri="http://schemas.openxmlformats.org/drawingml/2006/table">
            <a:tbl>
              <a:tblPr/>
              <a:tblGrid>
                <a:gridCol w="1008112"/>
                <a:gridCol w="535841"/>
                <a:gridCol w="526662"/>
                <a:gridCol w="655095"/>
                <a:gridCol w="526662"/>
                <a:gridCol w="564052"/>
                <a:gridCol w="576064"/>
                <a:gridCol w="561836"/>
                <a:gridCol w="526662"/>
                <a:gridCol w="526662"/>
                <a:gridCol w="526662"/>
                <a:gridCol w="526662"/>
                <a:gridCol w="526662"/>
                <a:gridCol w="526662"/>
                <a:gridCol w="526662"/>
              </a:tblGrid>
              <a:tr h="864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Год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Бег с высокого старта 30 м.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Прыжки в длину с места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Метание мяча в цель с 6 метров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Подтягивание на высокой перекладине (мал.)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Силовой вис (дев.) в сек.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Наклон вперед с прямыми ногами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Бег 500 м. на выносли-вость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5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Выполненный норматив в 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З.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  <a:t>Качественный показатель сдачи норм комплекса ГТО</a:t>
            </a:r>
            <a:endParaRPr lang="ru-RU" sz="2400" dirty="0">
              <a:solidFill>
                <a:srgbClr val="521896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213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57200" y="1600200"/>
            <a:ext cx="8229600" cy="5043510"/>
          </a:xfrm>
          <a:prstGeom prst="rect">
            <a:avLst/>
          </a:prstGeom>
        </p:spPr>
        <p:txBody>
          <a:bodyPr/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   	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 lvl="0" algn="l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  <a:t>- посещаемость детей выросла на 14%;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  <a:t>- общая заболеваемость детей снизилась на 18%;  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  <a:t>- дети стали с большим интересом и желанием участвовать в соревновательных мероприятиях;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  <a:t>- дети стали активней проявлять инициативу и самостоятельность в выборе игр и упражнений на занятиях по физической культуре;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  <a:t>- дети стали более дружными, проявляют отзывчивость, интерес, внимание и заботу к ближним и оказывают помощь и поддержку сверстникам в процессе выполнения упражнений на выносливость, смекалку</a:t>
            </a:r>
            <a:endParaRPr lang="ru-RU" sz="2400" dirty="0">
              <a:solidFill>
                <a:srgbClr val="00206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213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ea typeface="+mj-ea"/>
                <a:cs typeface="+mj-cs"/>
              </a:rPr>
              <a:t>Николай Валуев, чемпион мира по версии Всемирной боксерской ассоциации </a:t>
            </a:r>
            <a:r>
              <a:rPr kumimoji="0" lang="en-US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ea typeface="+mj-ea"/>
                <a:cs typeface="+mj-cs"/>
              </a:rPr>
              <a:t>WBA</a:t>
            </a: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ea typeface="+mj-ea"/>
                <a:cs typeface="+mj-cs"/>
              </a:rPr>
              <a:t>: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57200" y="1600200"/>
            <a:ext cx="8229600" cy="5043510"/>
          </a:xfrm>
          <a:prstGeom prst="rect">
            <a:avLst/>
          </a:prstGeom>
        </p:spPr>
        <p:txBody>
          <a:bodyPr/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  <a:r>
              <a:rPr lang="ru-RU" sz="2600" b="1" noProof="0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Детские сады должны стать фундаментом, на котором мы будем приобщать детей к здоровому образу жизни и спорту. Свои первые значки ГТО ребята должны получать именно в дошкольных образовательных учреждениях. Для «ясельной группы» ГТО достаточно придумать «Веселые старты». 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   В них не должно быть проигравших. 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   Дети — подражатели. Если один ребенок получит значок, то остальные также захотят его получить.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  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И мы должны помогать им достичь желаемой цели.» 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213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3" name="Picture 2" descr="E:\6_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457200" y="1196752"/>
            <a:ext cx="8229600" cy="18573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Благодарим за внимание!</a:t>
            </a:r>
            <a:br>
              <a:rPr kumimoji="0" lang="ru-RU" sz="54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54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5400" b="1" i="0" u="none" strike="noStrike" kern="1200" cap="none" spc="0" normalizeH="0" baseline="0" noProof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07413" cy="93610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521896"/>
                </a:solidFill>
                <a:effectLst/>
                <a:latin typeface="+mn-lt"/>
                <a:ea typeface="Batang" pitchFamily="18" charset="-127"/>
              </a:rPr>
              <a:t>Цели и задачи ГТО</a:t>
            </a:r>
            <a:endParaRPr lang="ru-RU" b="1" dirty="0">
              <a:solidFill>
                <a:srgbClr val="521896"/>
              </a:solidFill>
              <a:effectLst/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625975" cy="4724400"/>
          </a:xfrm>
        </p:spPr>
        <p:txBody>
          <a:bodyPr>
            <a:normAutofit fontScale="85000" lnSpcReduction="20000"/>
          </a:bodyPr>
          <a:lstStyle/>
          <a:p>
            <a:pPr marL="265176" indent="-265176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/>
              <a:t>Цель комплекса ГТО</a:t>
            </a:r>
            <a:r>
              <a:rPr lang="ru-RU" dirty="0" smtClean="0"/>
              <a:t> – увеличение продолжительности жизни населения с помощью систематической физической подготовки.</a:t>
            </a:r>
          </a:p>
          <a:p>
            <a:pPr marL="265176" indent="-265176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/>
              <a:t>Задача</a:t>
            </a:r>
            <a:r>
              <a:rPr lang="ru-RU" dirty="0" smtClean="0"/>
              <a:t> – массовое внедрение комплекса ГТО, охват системой подготовки всех возрастных групп населения.</a:t>
            </a:r>
          </a:p>
          <a:p>
            <a:pPr marL="265176" indent="-265176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/>
              <a:t>Принципы</a:t>
            </a:r>
            <a:r>
              <a:rPr lang="ru-RU" dirty="0" smtClean="0"/>
              <a:t> – добровольность и доступность системы подготовки для всех слоев населения, медицинский контроль, учет местных традиций и особенностей.</a:t>
            </a: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" name="Picture 4" descr="http://www.bashinform.ru/upload/img_res386/fa581858004c7a68/gto-_1__ejw_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0888"/>
            <a:ext cx="3676650" cy="295275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07413" cy="50405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521896"/>
                </a:solidFill>
                <a:effectLst/>
                <a:latin typeface="+mn-lt"/>
                <a:ea typeface="Batang" pitchFamily="18" charset="-127"/>
              </a:rPr>
              <a:t>Цели и задачи ГТО на этапе дошкольного детства</a:t>
            </a:r>
            <a:endParaRPr lang="ru-RU" sz="2400" b="1" dirty="0">
              <a:solidFill>
                <a:srgbClr val="521896"/>
              </a:solidFill>
              <a:effectLst/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6336704" cy="5949280"/>
          </a:xfrm>
        </p:spPr>
        <p:txBody>
          <a:bodyPr>
            <a:normAutofit fontScale="92500" lnSpcReduction="20000"/>
          </a:bodyPr>
          <a:lstStyle/>
          <a:p>
            <a:pPr marL="265176" indent="-265176">
              <a:buNone/>
              <a:defRPr/>
            </a:pPr>
            <a:r>
              <a:rPr lang="ru-RU" b="1" dirty="0" smtClean="0"/>
              <a:t>   Цель: </a:t>
            </a:r>
          </a:p>
          <a:p>
            <a:pPr marL="265176" indent="-265176">
              <a:buNone/>
              <a:defRPr/>
            </a:pPr>
            <a:r>
              <a:rPr lang="ru-RU" sz="2400" dirty="0" smtClean="0"/>
              <a:t>приобщение детей к спорту, здоровому и активному образу жизни</a:t>
            </a:r>
          </a:p>
          <a:p>
            <a:pPr>
              <a:buNone/>
            </a:pPr>
            <a:r>
              <a:rPr lang="ru-RU" sz="2400" b="1" dirty="0" smtClean="0"/>
              <a:t>Задачи</a:t>
            </a:r>
            <a:r>
              <a:rPr lang="ru-RU" sz="2400" dirty="0" smtClean="0"/>
              <a:t> </a:t>
            </a:r>
          </a:p>
          <a:p>
            <a:pPr>
              <a:buNone/>
            </a:pPr>
            <a:r>
              <a:rPr lang="ru-RU" sz="2400" dirty="0" smtClean="0"/>
              <a:t>- познакомить детей с комплексом ГТО, с историей и традициями его проведения</a:t>
            </a:r>
          </a:p>
          <a:p>
            <a:pPr>
              <a:buNone/>
            </a:pPr>
            <a:r>
              <a:rPr lang="ru-RU" sz="2400" dirty="0" smtClean="0"/>
              <a:t>- расширить и закрепить знания детей о здоровом образе жизни</a:t>
            </a:r>
          </a:p>
          <a:p>
            <a:pPr>
              <a:buNone/>
            </a:pPr>
            <a:r>
              <a:rPr lang="ru-RU" sz="2400" dirty="0" smtClean="0"/>
              <a:t>- совершенствовать физические способности в совместной двигательной деятельности детей</a:t>
            </a:r>
          </a:p>
          <a:p>
            <a:pPr>
              <a:buNone/>
            </a:pPr>
            <a:r>
              <a:rPr lang="ru-RU" sz="2400" dirty="0" smtClean="0"/>
              <a:t>- развивать у детей стремление к укреплению и сохранению своего собственного   здоровья посредством занятий физической культурой</a:t>
            </a:r>
          </a:p>
          <a:p>
            <a:pPr>
              <a:buNone/>
            </a:pPr>
            <a:r>
              <a:rPr lang="ru-RU" sz="2400" dirty="0" smtClean="0"/>
              <a:t>- воспитывать у детей целеустремленность, организованность, инициативность, трудолюбие</a:t>
            </a:r>
          </a:p>
          <a:p>
            <a:pPr>
              <a:buNone/>
            </a:pPr>
            <a:r>
              <a:rPr lang="ru-RU" sz="2400" dirty="0" smtClean="0"/>
              <a:t>- воспитывать чувство сопричастности к достижениям российских спортсменов, чувство гордости за свою страну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6626" name="Picture 2" descr="http://i.unruss-sro.ru/u/pic/93/bb2c94a08411e293c6d2076f6b2996/-/%D0%AE%D0%A0%D0%90%200331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942184"/>
            <a:ext cx="2915816" cy="291581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692696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sz="36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57200" y="1412776"/>
            <a:ext cx="8472518" cy="5230934"/>
          </a:xfrm>
          <a:prstGeom prst="rect">
            <a:avLst/>
          </a:prstGeom>
        </p:spPr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Физическое развитие ребенка – это, прежде всего двигательные навыки. Координацию движений определяют развитием мелкой и большой моторики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Именно в дошкольном возрасте закладывается основа для физического развития, здоровья и характера человека в будущем. Этот период детства характеризуется постепенным совершенствованием всех функций детского организма. Ребенок этого возраста отличается чрезвычайной пластичностью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Для развития координации движений сенситивным является старший дошкольный возраст. Именно в это время ребёнку следует приступать к занятиям гимнастикой, фигурным катанием, балетом и т. п.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Этот период – период самого активного развития ребенка, как в двигательном, так и в психическом развитии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С точки зрения же психологов, динамика физического развития неразрывно связана с психическим и умственным развитием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308304" cy="99412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  <a:t>Почему ГТО стоит прививать, именно, </a:t>
            </a:r>
            <a:b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  <a:t>начиная с дошкольного возраста?</a:t>
            </a:r>
            <a:endParaRPr lang="ru-RU" sz="2400" dirty="0">
              <a:solidFill>
                <a:srgbClr val="521896"/>
              </a:solidFill>
              <a:effectLst/>
              <a:latin typeface="+mn-lt"/>
            </a:endParaRPr>
          </a:p>
        </p:txBody>
      </p:sp>
      <p:pic>
        <p:nvPicPr>
          <p:cNvPr id="12290" name="Picture 2" descr="http://i.unruss-sro.ru/u/pic/16/47ac38584411e3858465a0f3284aaa/-/%D0%B1%D0%B0%D0%BD%D0%B5%D1%8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592289" cy="829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77477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1026" name="Picture 2" descr="http://i.unruss-sro.ru/u/23/f26054001911e3a676f70d6f6b2996/-/%D0%BD%D0%BE%D0%B2%D0%B0%D1%8F%D1%88%D0%B0%D0%BF%D0%BA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2752725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429000"/>
            <a:ext cx="8229600" cy="30103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  <a:t>МБДОУ – детский сад комбинированного вида № 18 в 2013 году вступил в социальное партнёрство с Свердловским Региональным Отделением ОГ ФСО "Юность России" </a:t>
            </a:r>
            <a:endParaRPr lang="ru-RU" sz="2400" dirty="0">
              <a:solidFill>
                <a:srgbClr val="521896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477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692696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sz="3600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282154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52189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КОМПЛЕКС </a:t>
            </a:r>
            <a: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  <a:t>ВИДОВ ИСПЫТАНИЙ И НОРМ</a:t>
            </a:r>
            <a:br>
              <a:rPr lang="ru-RU" sz="2400" dirty="0" smtClean="0">
                <a:solidFill>
                  <a:srgbClr val="521896"/>
                </a:solidFill>
                <a:effectLst/>
                <a:latin typeface="+mn-lt"/>
              </a:rPr>
            </a:br>
            <a:r>
              <a:rPr lang="ru-RU" sz="2400" dirty="0" smtClean="0">
                <a:ln>
                  <a:noFill/>
                </a:ln>
                <a:solidFill>
                  <a:srgbClr val="52189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ДЛЯ ВОСПИТАННИКОВ ДОУ </a:t>
            </a:r>
            <a:r>
              <a:rPr lang="ru-RU" sz="1800" b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/>
            </a:r>
            <a:br>
              <a:rPr lang="ru-RU" sz="1800" b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</a:br>
            <a:r>
              <a:rPr lang="ru-RU" sz="18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/>
            </a:r>
            <a:br>
              <a:rPr lang="ru-RU" sz="18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</a:br>
            <a:endParaRPr lang="ru-RU" sz="1800" dirty="0">
              <a:solidFill>
                <a:schemeClr val="tx2">
                  <a:lumMod val="50000"/>
                </a:schemeClr>
              </a:solidFill>
              <a:effectLst/>
              <a:latin typeface="+mn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23530" y="1556792"/>
          <a:ext cx="8568950" cy="4554841"/>
        </p:xfrm>
        <a:graphic>
          <a:graphicData uri="http://schemas.openxmlformats.org/drawingml/2006/table">
            <a:tbl>
              <a:tblPr/>
              <a:tblGrid>
                <a:gridCol w="1333254"/>
                <a:gridCol w="2214062"/>
                <a:gridCol w="1333254"/>
                <a:gridCol w="1279062"/>
                <a:gridCol w="1279062"/>
                <a:gridCol w="1130256"/>
              </a:tblGrid>
              <a:tr h="239729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№ п/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Виды испытаний (тесты)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Мальчики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Девочки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4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серебряный уровень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золотой уровень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серебряный уровень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золотой уровень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Бег с высокого старта 30 м. (сек.)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Прыжки в длину с места (м.)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Метание мяча в цель с 6 метров (кол-во попаданий)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Подтягивание на высокой перекладине (кол-во раз)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Силовой вис  (кол-во раз)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Наклон вперед с прямыми ногами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достать пальцами пол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достать ладонями пол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достать пальцами пол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достать ладонями пол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Бег 500 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без учета времени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8" marR="660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77477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484784"/>
            <a:ext cx="8640960" cy="3168352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утренняя гимнастика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занятия физической культурой в помещении и на воздухе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физкультурные минутки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b="1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 подвижные игры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спортивные упражнения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и т.д.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521896"/>
                </a:solidFill>
                <a:effectLst/>
                <a:latin typeface="+mn-lt"/>
              </a:rPr>
              <a:t>Различные формы двигательной деятельности, применяемые для подготовки к выполнению испытаний комплекса ГТО:</a:t>
            </a:r>
            <a:endParaRPr lang="ru-RU" sz="2800" dirty="0">
              <a:solidFill>
                <a:srgbClr val="521896"/>
              </a:solidFill>
              <a:effectLst/>
              <a:latin typeface="+mn-lt"/>
            </a:endParaRPr>
          </a:p>
        </p:txBody>
      </p:sp>
      <p:pic>
        <p:nvPicPr>
          <p:cNvPr id="11" name="Содержимое 3" descr="IMG_95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7975" y="3573016"/>
            <a:ext cx="4926025" cy="32849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75104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60648"/>
            <a:ext cx="8229600" cy="14261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C1854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Иногда ребенок, имеющий высокие показатели физического развития, использует в негативном контексте своё физическое превосходство,  стремится доминировать  над сверстниками: высмеивает   личные результаты других детей, применяет  физическую силу  для достижения желаемой цели, не считаясь с интересами других. </a:t>
            </a:r>
            <a:endParaRPr kumimoji="0" lang="ru-RU" sz="1800" b="1" i="0" u="none" strike="noStrike" kern="1200" cap="none" spc="0" normalizeH="0" baseline="0" noProof="0" dirty="0">
              <a:ln w="6350">
                <a:noFill/>
              </a:ln>
              <a:solidFill>
                <a:srgbClr val="0C1854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988840"/>
            <a:ext cx="5781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</TotalTime>
  <Words>721</Words>
  <Application>Microsoft Office PowerPoint</Application>
  <PresentationFormat>Экран (4:3)</PresentationFormat>
  <Paragraphs>190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Слайд 1</vt:lpstr>
      <vt:lpstr>Указ Президента России</vt:lpstr>
      <vt:lpstr>Цели и задачи ГТО</vt:lpstr>
      <vt:lpstr>Цели и задачи ГТО на этапе дошкольного детства</vt:lpstr>
      <vt:lpstr>Почему ГТО стоит прививать, именно,  начиная с дошкольного возраста?</vt:lpstr>
      <vt:lpstr>МБДОУ – детский сад комбинированного вида № 18 в 2013 году вступил в социальное партнёрство с Свердловским Региональным Отделением ОГ ФСО "Юность России" </vt:lpstr>
      <vt:lpstr> КОМПЛЕКС ВИДОВ ИСПЫТАНИЙ И НОРМ ДЛЯ ВОСПИТАННИКОВ ДОУ   </vt:lpstr>
      <vt:lpstr>Различные формы двигательной деятельности, применяемые для подготовки к выполнению испытаний комплекса ГТО: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Опорный образ  «Цветок спортивного мастерства» (ловкость, сила, быстрота, гибкость, выносливость) </vt:lpstr>
      <vt:lpstr>Слайд 17</vt:lpstr>
      <vt:lpstr>Слайд 18</vt:lpstr>
      <vt:lpstr>Слайд 19</vt:lpstr>
      <vt:lpstr>Участие во Всероссийской научно-практической конференции «Всероссийский физкультурно-спортивный комплекс – история, развитие, перспективы»</vt:lpstr>
      <vt:lpstr>Слайд 21</vt:lpstr>
      <vt:lpstr>Качественный показатель сдачи норм комплекса ГТО</vt:lpstr>
      <vt:lpstr>- посещаемость детей выросла на 14%; - общая заболеваемость детей снизилась на 18%;   - дети стали с большим интересом и желанием участвовать в соревновательных мероприятиях; - дети стали активней проявлять инициативу и самостоятельность в выборе игр и упражнений на занятиях по физической культуре; - дети стали более дружными, проявляют отзывчивость, интерес, внимание и заботу к ближним и оказывают помощь и поддержку сверстникам в процессе выполнения упражнений на выносливость, смекалку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Цель: гармонизация межсубъектных взаимодействийв ДОУ на здоровьесберегающих  и здоровьеформирующих принципах. </dc:title>
  <dc:creator>пользователь</dc:creator>
  <cp:lastModifiedBy>Viktor</cp:lastModifiedBy>
  <cp:revision>307</cp:revision>
  <dcterms:created xsi:type="dcterms:W3CDTF">2013-03-04T06:45:03Z</dcterms:created>
  <dcterms:modified xsi:type="dcterms:W3CDTF">2016-02-16T10:56:19Z</dcterms:modified>
</cp:coreProperties>
</file>