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26"/>
  </p:notesMasterIdLst>
  <p:sldIdLst>
    <p:sldId id="321" r:id="rId2"/>
    <p:sldId id="328" r:id="rId3"/>
    <p:sldId id="343" r:id="rId4"/>
    <p:sldId id="326" r:id="rId5"/>
    <p:sldId id="344" r:id="rId6"/>
    <p:sldId id="350" r:id="rId7"/>
    <p:sldId id="353" r:id="rId8"/>
    <p:sldId id="348" r:id="rId9"/>
    <p:sldId id="351" r:id="rId10"/>
    <p:sldId id="335" r:id="rId11"/>
    <p:sldId id="330" r:id="rId12"/>
    <p:sldId id="333" r:id="rId13"/>
    <p:sldId id="331" r:id="rId14"/>
    <p:sldId id="352" r:id="rId15"/>
    <p:sldId id="336" r:id="rId16"/>
    <p:sldId id="291" r:id="rId17"/>
    <p:sldId id="346" r:id="rId18"/>
    <p:sldId id="334" r:id="rId19"/>
    <p:sldId id="338" r:id="rId20"/>
    <p:sldId id="337" r:id="rId21"/>
    <p:sldId id="341" r:id="rId22"/>
    <p:sldId id="349" r:id="rId23"/>
    <p:sldId id="274" r:id="rId24"/>
    <p:sldId id="32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8F0"/>
    <a:srgbClr val="EA96C2"/>
    <a:srgbClr val="CFDFA7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45" autoAdjust="0"/>
    <p:restoredTop sz="88118" autoAdjust="0"/>
  </p:normalViewPr>
  <p:slideViewPr>
    <p:cSldViewPr>
      <p:cViewPr varScale="1">
        <p:scale>
          <a:sx n="102" d="100"/>
          <a:sy n="102" d="100"/>
        </p:scale>
        <p:origin x="-9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B2889-B6AB-4AD9-8518-F085FE486F1B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08DBB-CEF2-4C13-AAE6-FEC9BB0BA1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69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endParaRPr lang="ru-RU" sz="27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002060"/>
              </a:solidFill>
            </a:endParaRPr>
          </a:p>
          <a:p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7129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Департамент </a:t>
            </a:r>
            <a:r>
              <a:rPr lang="ru-RU" sz="1600" b="1" dirty="0" smtClean="0"/>
              <a:t>образования Администрации города Екатеринбурга</a:t>
            </a:r>
          </a:p>
          <a:p>
            <a:pPr algn="ctr"/>
            <a:r>
              <a:rPr lang="ru-RU" sz="1600" b="1" dirty="0" smtClean="0"/>
              <a:t>управление </a:t>
            </a:r>
            <a:r>
              <a:rPr lang="ru-RU" sz="1600" b="1" dirty="0" smtClean="0"/>
              <a:t>образования </a:t>
            </a:r>
            <a:r>
              <a:rPr lang="ru-RU" sz="1600" b="1" dirty="0" err="1" smtClean="0"/>
              <a:t>Верх-Исетского</a:t>
            </a:r>
            <a:r>
              <a:rPr lang="ru-RU" sz="1600" b="1" dirty="0" smtClean="0"/>
              <a:t> </a:t>
            </a:r>
            <a:r>
              <a:rPr lang="ru-RU" sz="1600" b="1" dirty="0" smtClean="0"/>
              <a:t>района</a:t>
            </a:r>
          </a:p>
          <a:p>
            <a:pPr algn="ctr"/>
            <a:r>
              <a:rPr lang="ru-RU" sz="1600" b="1" dirty="0" smtClean="0"/>
              <a:t>Муниципальное бюджетное дошкольное образовательное учреждение - детский сад комбинированного вида № 18</a:t>
            </a:r>
          </a:p>
          <a:p>
            <a:r>
              <a:rPr lang="ru-RU" sz="1600" dirty="0" smtClean="0"/>
              <a:t> </a:t>
            </a:r>
          </a:p>
          <a:p>
            <a:endParaRPr lang="ru-RU" sz="3600" dirty="0" smtClean="0"/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Волновые </a:t>
            </a:r>
            <a:r>
              <a:rPr lang="ru-RU" sz="3200" b="1" smtClean="0">
                <a:solidFill>
                  <a:srgbClr val="002060"/>
                </a:solidFill>
              </a:rPr>
              <a:t>технологии </a:t>
            </a:r>
            <a:r>
              <a:rPr lang="ru-RU" sz="3200" b="1" smtClean="0">
                <a:solidFill>
                  <a:srgbClr val="002060"/>
                </a:solidFill>
              </a:rPr>
              <a:t>образования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 как инструмент формирования духовно-нравственных качеств личности в условиях апробации Всероссийского  физкультурно-спортивного комплекса  в ДОУ.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</a:rPr>
              <a:t>Применение опорных образов в двигательной деятельности</a:t>
            </a:r>
            <a:endParaRPr lang="ru-RU" sz="3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Содержимое 3" descr="IMG_95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+mn-lt"/>
              </a:rPr>
              <a:t>Опорный образ «Мы растем и созреваем»</a:t>
            </a:r>
            <a:endParaRPr lang="ru-RU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1600" y="1380946"/>
            <a:ext cx="7056784" cy="528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Опорный образ </a:t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«Цветок спортивного мастерства» (ловкость, сила, быстрота, гибкость, выносливость)</a:t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endParaRPr lang="ru-RU" sz="3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IMG_9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7062788" cy="47085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M:\2013 год\Пед. чтения\ВФСК\ВФСК\мастер спорта 1.2(готовый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09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52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2013 год\Пед. чтения\ВФСК\ВФСК\Спортивные упражнения7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92480" cy="637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+mn-lt"/>
              </a:rPr>
              <a:t>Система опорных образов Нормы</a:t>
            </a:r>
            <a:endParaRPr lang="ru-RU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4" name="Содержимое 3" descr="IMG_95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84177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Опорный образ «Цветовой спектр радуги». </a:t>
            </a:r>
            <a:r>
              <a:rPr lang="ru-RU" sz="31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Цветогармонизация</a:t>
            </a:r>
            <a: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в двигательной деятельности</a:t>
            </a:r>
            <a:b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/>
            </a:r>
            <a:br>
              <a:rPr lang="ru-RU" sz="3100" dirty="0" smtClean="0">
                <a:solidFill>
                  <a:schemeClr val="bg2">
                    <a:lumMod val="75000"/>
                  </a:schemeClr>
                </a:solidFill>
                <a:effectLst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2060848"/>
            <a:ext cx="9144000" cy="47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405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:\2013 год\Пед. чтения\ВФСК\ВФСК\фото ВФСК\в презентацию\IMG_9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6984776" cy="5202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</a:rPr>
              <a:t>Игра «Разноцветные грибочки»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Содержимое 4" descr="IMG_95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/>
              </a:rPr>
              <a:t>Игра «Веселый теннис»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Содержимое 3" descr="IMG_95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/>
              </a:rPr>
              <a:t>Федеральный закон Российской Федерации от 29 декабря 2012 г. N 273-ФЗ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"Об образовании в Российской Федерации" 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dirty="0" smtClean="0">
                <a:solidFill>
                  <a:srgbClr val="002060"/>
                </a:solidFill>
                <a:effectLst/>
              </a:rPr>
              <a:t>Статья 64. Дошкольное образование</a:t>
            </a:r>
            <a:br>
              <a:rPr lang="ru-RU" sz="2400" dirty="0" smtClean="0">
                <a:solidFill>
                  <a:srgbClr val="002060"/>
                </a:solidFill>
                <a:effectLst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dirty="0" smtClean="0">
                <a:solidFill>
                  <a:srgbClr val="002060"/>
                </a:solidFill>
                <a:effectLst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400" dirty="0" smtClean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> </a:t>
            </a:r>
            <a:b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>1. Дошкольное образование направлено на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возраста.</a:t>
            </a:r>
            <a:b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/>
              </a:rPr>
              <a:t>Игра «Донеси мяч»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Содержимое 3" descr="IMG_9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/>
              </a:rPr>
              <a:t>Игра «Передвинь шарики»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Содержимое 3" descr="IMG_95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8774" y="1600200"/>
            <a:ext cx="4766451" cy="47085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+mn-lt"/>
              </a:rPr>
              <a:t>Родительская общественность</a:t>
            </a:r>
            <a:endParaRPr lang="ru-RU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1026" name="Picture 2" descr="M:\2013 год\ФОТКИ 2013г\Р.собрание, 03.10.2013\IMG_8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8229600" cy="3895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+mn-lt"/>
              </a:rPr>
              <a:t>Опыт работы по применению Волновых технологий воспитания  показал, что происходит: </a:t>
            </a:r>
            <a:endParaRPr lang="ru-RU" sz="24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600" dirty="0" smtClean="0"/>
              <a:t>актуализация духовно-нравственного аспекта в сфере физического развития дошкольника </a:t>
            </a:r>
          </a:p>
          <a:p>
            <a:pPr lvl="0"/>
            <a:r>
              <a:rPr lang="ru-RU" sz="2600" dirty="0" smtClean="0"/>
              <a:t>синхронизируется деятельность педагога, родителя и ребенка, </a:t>
            </a:r>
          </a:p>
          <a:p>
            <a:pPr lvl="0"/>
            <a:r>
              <a:rPr lang="ru-RU" sz="2600" dirty="0" smtClean="0"/>
              <a:t>повышается степень согласованности индивидуальных  норм субъектов с социальными (включая нормативы комплекса ГТО). </a:t>
            </a:r>
          </a:p>
          <a:p>
            <a:pPr lvl="0"/>
            <a:r>
              <a:rPr lang="ru-RU" sz="2600" dirty="0" smtClean="0"/>
              <a:t>возникает естественная потребность в совершенствовании своего физического тела  как необходимое условие успешной социализации на духовно-нравственных принципах.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73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3" y="116632"/>
            <a:ext cx="8712968" cy="15121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5400" dirty="0">
              <a:ln>
                <a:solidFill>
                  <a:srgbClr val="FF6699"/>
                </a:solidFill>
              </a:ln>
              <a:gradFill flip="none" rotWithShape="1">
                <a:gsLst>
                  <a:gs pos="95000">
                    <a:srgbClr val="FFFF00"/>
                  </a:gs>
                  <a:gs pos="100000">
                    <a:srgbClr val="FF6699"/>
                  </a:gs>
                </a:gsLst>
                <a:lin ang="0" scaled="1"/>
                <a:tileRect/>
              </a:gradFill>
              <a:effectLst>
                <a:glow rad="101600">
                  <a:srgbClr val="FF6699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6_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634" y="-2115616"/>
            <a:ext cx="9257634" cy="94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98072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ru-RU" sz="4800" dirty="0" smtClean="0">
                <a:ln>
                  <a:solidFill>
                    <a:srgbClr val="FF6699"/>
                  </a:solidFill>
                </a:ln>
                <a:gradFill flip="none" rotWithShape="1">
                  <a:gsLst>
                    <a:gs pos="0">
                      <a:srgbClr val="FF6699"/>
                    </a:gs>
                    <a:gs pos="51000">
                      <a:srgbClr val="FF6699"/>
                    </a:gs>
                    <a:gs pos="18000">
                      <a:srgbClr val="FFFF00"/>
                    </a:gs>
                  </a:gsLst>
                  <a:lin ang="0" scaled="1"/>
                  <a:tileRect/>
                </a:gradFill>
                <a:effectLst>
                  <a:glow rad="101600">
                    <a:srgbClr val="FF66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Благодарим</a:t>
            </a:r>
            <a:r>
              <a:rPr lang="ru-RU" sz="4800" dirty="0" smtClean="0">
                <a:ln>
                  <a:solidFill>
                    <a:srgbClr val="FF6699"/>
                  </a:solidFill>
                </a:ln>
                <a:gradFill flip="none" rotWithShape="1">
                  <a:gsLst>
                    <a:gs pos="3000">
                      <a:srgbClr val="7030A0"/>
                    </a:gs>
                    <a:gs pos="16000">
                      <a:srgbClr val="0070C0"/>
                    </a:gs>
                    <a:gs pos="92000">
                      <a:srgbClr val="FF0000"/>
                    </a:gs>
                    <a:gs pos="77000">
                      <a:srgbClr val="FF9900"/>
                    </a:gs>
                    <a:gs pos="59000">
                      <a:srgbClr val="FFFF00"/>
                    </a:gs>
                    <a:gs pos="42000">
                      <a:srgbClr val="00B050"/>
                    </a:gs>
                    <a:gs pos="30000">
                      <a:srgbClr val="00B0F0"/>
                    </a:gs>
                  </a:gsLst>
                  <a:lin ang="0" scaled="1"/>
                  <a:tileRect/>
                </a:gradFill>
                <a:effectLst>
                  <a:glow rad="101600">
                    <a:srgbClr val="FF66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smtClean="0">
                <a:ln>
                  <a:solidFill>
                    <a:srgbClr val="FF6699"/>
                  </a:solidFill>
                </a:ln>
                <a:gradFill flip="none" rotWithShape="1">
                  <a:gsLst>
                    <a:gs pos="24583">
                      <a:srgbClr val="00B0F0"/>
                    </a:gs>
                    <a:gs pos="35000">
                      <a:srgbClr val="FF6699"/>
                    </a:gs>
                  </a:gsLst>
                  <a:lin ang="0" scaled="1"/>
                  <a:tileRect/>
                </a:gradFill>
                <a:effectLst>
                  <a:glow rad="101600">
                    <a:srgbClr val="FF66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4800" dirty="0" smtClean="0">
                <a:ln>
                  <a:solidFill>
                    <a:srgbClr val="FF6699"/>
                  </a:solidFill>
                </a:ln>
                <a:gradFill flip="none" rotWithShape="1">
                  <a:gsLst>
                    <a:gs pos="3000">
                      <a:srgbClr val="7030A0"/>
                    </a:gs>
                    <a:gs pos="16000">
                      <a:srgbClr val="0070C0"/>
                    </a:gs>
                    <a:gs pos="92000">
                      <a:srgbClr val="FF0000"/>
                    </a:gs>
                    <a:gs pos="77000">
                      <a:srgbClr val="FF9900"/>
                    </a:gs>
                    <a:gs pos="59000">
                      <a:srgbClr val="FFFF00"/>
                    </a:gs>
                    <a:gs pos="42000">
                      <a:srgbClr val="00B050"/>
                    </a:gs>
                    <a:gs pos="30000">
                      <a:srgbClr val="00B0F0"/>
                    </a:gs>
                  </a:gsLst>
                  <a:lin ang="0" scaled="1"/>
                  <a:tileRect/>
                </a:gradFill>
                <a:effectLst>
                  <a:glow rad="101600">
                    <a:srgbClr val="FF66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smtClean="0">
                <a:ln>
                  <a:solidFill>
                    <a:srgbClr val="FF6699"/>
                  </a:solidFill>
                </a:ln>
                <a:gradFill flip="none" rotWithShape="1">
                  <a:gsLst>
                    <a:gs pos="56000">
                      <a:srgbClr val="FF6699"/>
                    </a:gs>
                    <a:gs pos="92000">
                      <a:srgbClr val="FFB34D"/>
                    </a:gs>
                    <a:gs pos="88000">
                      <a:srgbClr val="FFFF00"/>
                    </a:gs>
                  </a:gsLst>
                  <a:lin ang="0" scaled="1"/>
                  <a:tileRect/>
                </a:gradFill>
                <a:effectLst>
                  <a:glow rad="101600">
                    <a:srgbClr val="FF66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r>
              <a:rPr lang="ru-RU" sz="4800" dirty="0" smtClean="0">
                <a:ln>
                  <a:solidFill>
                    <a:srgbClr val="FF6699"/>
                  </a:solidFill>
                </a:ln>
                <a:gradFill flip="none" rotWithShape="1">
                  <a:gsLst>
                    <a:gs pos="95000">
                      <a:srgbClr val="FFFF00"/>
                    </a:gs>
                    <a:gs pos="100000">
                      <a:srgbClr val="FF6699"/>
                    </a:gs>
                  </a:gsLst>
                  <a:lin ang="0" scaled="1"/>
                  <a:tileRect/>
                </a:gradFill>
                <a:effectLst>
                  <a:glow rad="101600">
                    <a:srgbClr val="FF6699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800" dirty="0">
              <a:ln>
                <a:solidFill>
                  <a:srgbClr val="FF6699"/>
                </a:solidFill>
              </a:ln>
              <a:gradFill flip="none" rotWithShape="1">
                <a:gsLst>
                  <a:gs pos="95000">
                    <a:srgbClr val="FFFF00"/>
                  </a:gs>
                  <a:gs pos="100000">
                    <a:srgbClr val="FF6699"/>
                  </a:gs>
                </a:gsLst>
                <a:lin ang="0" scaled="1"/>
                <a:tileRect/>
              </a:gradFill>
              <a:effectLst>
                <a:glow rad="101600">
                  <a:srgbClr val="FF6699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2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Иногда ребенок, имеющий высокие показатели физического развития, использует в негативном контексте своё физическое превосходство,  стремится доминировать  над сверстниками: высмеивает   личные результаты других детей, применяет  физическую силу  для достижения желаемой цели, не считаясь с интересами других. </a:t>
            </a:r>
            <a:endParaRPr lang="ru-RU" sz="18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7816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«Заниматься спортом должны все – </a:t>
            </a:r>
            <a:r>
              <a:rPr lang="ru-RU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  <a:r>
              <a:rPr lang="ru-RU" sz="3600" dirty="0" smtClean="0">
                <a:solidFill>
                  <a:srgbClr val="002060"/>
                </a:solidFill>
              </a:rPr>
              <a:t> без исключения»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                                         В.В.Путин.</a:t>
            </a:r>
            <a:br>
              <a:rPr lang="ru-RU" sz="3600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57018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effectLst/>
                <a:latin typeface="+mn-lt"/>
              </a:rPr>
              <a:t>Участие педагогов и родителей воспитанников </a:t>
            </a:r>
            <a:br>
              <a:rPr lang="ru-RU" sz="32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002060"/>
                </a:solidFill>
                <a:effectLst/>
                <a:latin typeface="+mn-lt"/>
              </a:rPr>
              <a:t>в спортивных мероприятиях</a:t>
            </a:r>
            <a:endParaRPr lang="ru-RU" sz="32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1028" name="Picture 4" descr="D:\МБДОУ № 18\Ольга Станиславовна\2013 год\ФОТКИ 2013г\Губернаторские игры\IMG_3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2636912"/>
            <a:ext cx="4608512" cy="3888432"/>
          </a:xfrm>
          <a:prstGeom prst="rect">
            <a:avLst/>
          </a:prstGeom>
          <a:noFill/>
        </p:spPr>
      </p:pic>
      <p:pic>
        <p:nvPicPr>
          <p:cNvPr id="1030" name="Picture 6" descr="D:\МБДОУ № 18\Ольга Станиславовна\2013 год\ФОТКИ 2013г\Губернаторские игры\На сайт\IMG_3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4355976" cy="393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51216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Совместное участие в соревнованиях комплекса ГТО детей и взрослых</a:t>
            </a:r>
            <a:endParaRPr lang="ru-RU" sz="36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2050" name="Picture 2" descr="D:\МБДОУ № 18\Ольга Станиславовна\2013 год\ФОТКИ 2013г\Губернаторские игры\На сайт\IMG_3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4186784" cy="3240360"/>
          </a:xfrm>
          <a:prstGeom prst="rect">
            <a:avLst/>
          </a:prstGeom>
          <a:noFill/>
        </p:spPr>
      </p:pic>
      <p:pic>
        <p:nvPicPr>
          <p:cNvPr id="2051" name="Picture 3" descr="D:\МБДОУ № 18\Ольга Станиславовна\2013 год\ФОТКИ 2013г\Губернаторские игры\На сайт\IMG_3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499992" cy="3201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:\2013 год\ФОТКИ 2013г\ИННОПРОМ, 2013\сайт\IMG_6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сфера жизнедеятельности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0"/>
            <a:ext cx="612068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7747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Опыт работы ДОУ по применению </a:t>
            </a:r>
            <a:b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rgbClr val="002060"/>
                </a:solidFill>
                <a:effectLst/>
                <a:latin typeface="+mn-lt"/>
              </a:rPr>
              <a:t>инновационного проекта 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«Единство»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>в двигательной деятельности дошкольников</a:t>
            </a:r>
            <a:b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+mn-lt"/>
              </a:rPr>
            </a:br>
            <a:endParaRPr lang="ru-RU" sz="2800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1027" name="Picture 3" descr="M:\2013 год\Пед. чтения\ВФСК\ВФСК\фото ВФСК\в презентацию\IMG_93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6">
      <a:dk1>
        <a:sysClr val="windowText" lastClr="000000"/>
      </a:dk1>
      <a:lt1>
        <a:sysClr val="window" lastClr="FFFFFF"/>
      </a:lt1>
      <a:dk2>
        <a:srgbClr val="B13F9A"/>
      </a:dk2>
      <a:lt2>
        <a:srgbClr val="E2AFD8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87C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2959</TotalTime>
  <Words>202</Words>
  <Application>Microsoft Office PowerPoint</Application>
  <PresentationFormat>Экран (4:3)</PresentationFormat>
  <Paragraphs>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                 </vt:lpstr>
      <vt:lpstr>Федеральный закон Российской Федерации от 29 декабря 2012 г. N 273-ФЗ "Об образовании в Российской Федерации"     Статья 64. Дошкольное образование      1. Дошкольное образование направлено на 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возраста.   </vt:lpstr>
      <vt:lpstr>Иногда ребенок, имеющий высокие показатели физического развития, использует в негативном контексте своё физическое превосходство,  стремится доминировать  над сверстниками: высмеивает   личные результаты других детей, применяет  физическую силу  для достижения желаемой цели, не считаясь с интересами других. </vt:lpstr>
      <vt:lpstr>«Заниматься спортом должны все – все без исключения»                                             В.В.Путин. </vt:lpstr>
      <vt:lpstr>Участие педагогов и родителей воспитанников  в спортивных мероприятиях</vt:lpstr>
      <vt:lpstr>Совместное участие в соревнованиях комплекса ГТО детей и взрослых</vt:lpstr>
      <vt:lpstr>Слайд 7</vt:lpstr>
      <vt:lpstr>Слайд 8</vt:lpstr>
      <vt:lpstr>   Опыт работы ДОУ по применению  инновационного проекта «Единство» в двигательной деятельности дошкольников     </vt:lpstr>
      <vt:lpstr>Применение опорных образов в двигательной деятельности</vt:lpstr>
      <vt:lpstr>Опорный образ «Мы растем и созреваем»</vt:lpstr>
      <vt:lpstr> Опорный образ  «Цветок спортивного мастерства» (ловкость, сила, быстрота, гибкость, выносливость) </vt:lpstr>
      <vt:lpstr>Слайд 13</vt:lpstr>
      <vt:lpstr>Слайд 14</vt:lpstr>
      <vt:lpstr>Система опорных образов Нормы</vt:lpstr>
      <vt:lpstr>        Опорный образ «Цветовой спектр радуги». Цветогармонизация в двигательной деятельности        </vt:lpstr>
      <vt:lpstr>Слайд 17</vt:lpstr>
      <vt:lpstr>Игра «Разноцветные грибочки»</vt:lpstr>
      <vt:lpstr>Игра «Веселый теннис»</vt:lpstr>
      <vt:lpstr>Игра «Донеси мяч»</vt:lpstr>
      <vt:lpstr>Игра «Передвинь шарики»</vt:lpstr>
      <vt:lpstr>Родительская общественность</vt:lpstr>
      <vt:lpstr>Опыт работы по применению Волновых технологий воспитания  показал, что происходит: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гармонизация межсубъектных взаимодействийв ДОУ на здоровьесберегающих  и здоровьеформирующих принципах. </dc:title>
  <dc:creator>пользователь</dc:creator>
  <cp:lastModifiedBy>Admin-VK</cp:lastModifiedBy>
  <cp:revision>246</cp:revision>
  <dcterms:created xsi:type="dcterms:W3CDTF">2013-03-04T06:45:03Z</dcterms:created>
  <dcterms:modified xsi:type="dcterms:W3CDTF">2018-02-10T15:34:14Z</dcterms:modified>
</cp:coreProperties>
</file>