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4" r:id="rId9"/>
    <p:sldId id="263" r:id="rId10"/>
    <p:sldId id="265" r:id="rId11"/>
    <p:sldId id="266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717" autoAdjust="0"/>
  </p:normalViewPr>
  <p:slideViewPr>
    <p:cSldViewPr>
      <p:cViewPr varScale="1">
        <p:scale>
          <a:sx n="99" d="100"/>
          <a:sy n="99" d="100"/>
        </p:scale>
        <p:origin x="-234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455C5E-2D4A-4761-8883-3675453F2127}" type="datetimeFigureOut">
              <a:rPr lang="ru-RU" smtClean="0"/>
              <a:pPr/>
              <a:t>16.10.2016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77ECA5-389D-45F9-8FDA-32C348ADFF9A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1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6" name="Picture 2" descr="C:\Users\admin3\Desktop\труд\pic137-bi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928662" y="1500174"/>
            <a:ext cx="7786742" cy="17235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400" dirty="0" smtClean="0"/>
              <a:t>Тема</a:t>
            </a:r>
            <a:r>
              <a:rPr lang="ru-RU" sz="4400" dirty="0"/>
              <a:t>: «Игра – труд как средство приобщения к труду»</a:t>
            </a:r>
          </a:p>
          <a:p>
            <a:endParaRPr lang="ru-RU" dirty="0"/>
          </a:p>
        </p:txBody>
      </p:sp>
      <p:pic>
        <p:nvPicPr>
          <p:cNvPr id="7" name="Picture 3" descr="C:\Users\admin3\Desktop\труд\b6e8f0a9b40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57224" y="5072074"/>
            <a:ext cx="7929618" cy="1500198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214282" y="357166"/>
            <a:ext cx="892971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200" dirty="0" smtClean="0"/>
              <a:t>МУНИЦИПАЛЬНОЕ БЮДЖЕТНОЕ ДОШКОЛЬНОЕ ОБРАЗОВАТЕЛЬНОЕ УЧРЕЖДЕНИЕ -  ДЕТСКИЙ САД КОМБИНИРОВАННОГО ВИДА № 18</a:t>
            </a:r>
            <a:endParaRPr lang="ru-RU" sz="1200" dirty="0"/>
          </a:p>
        </p:txBody>
      </p:sp>
      <p:sp>
        <p:nvSpPr>
          <p:cNvPr id="9" name="TextBox 8"/>
          <p:cNvSpPr txBox="1"/>
          <p:nvPr/>
        </p:nvSpPr>
        <p:spPr>
          <a:xfrm>
            <a:off x="6357950" y="4071942"/>
            <a:ext cx="178266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mtClean="0"/>
              <a:t>Выполнила:</a:t>
            </a:r>
            <a:endParaRPr lang="ru-RU" dirty="0" smtClean="0"/>
          </a:p>
          <a:p>
            <a:r>
              <a:rPr lang="ru-RU" dirty="0" smtClean="0"/>
              <a:t>Липинская М. Б.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C:\Users\User\Desktop\труд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"/>
            <a:ext cx="9144000" cy="6857999"/>
          </a:xfrm>
          <a:prstGeom prst="rect">
            <a:avLst/>
          </a:prstGeom>
          <a:noFill/>
        </p:spPr>
      </p:pic>
      <p:pic>
        <p:nvPicPr>
          <p:cNvPr id="8195" name="Picture 3" descr="C:\Users\User\Desktop\труд\mzl_twevhex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3816424" cy="3816424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395536" y="332656"/>
            <a:ext cx="8227573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Сюжетно-ролевая игра «Врач в детском саду»</a:t>
            </a:r>
            <a:endParaRPr lang="ru-RU" sz="3200" dirty="0"/>
          </a:p>
        </p:txBody>
      </p:sp>
      <p:pic>
        <p:nvPicPr>
          <p:cNvPr id="4098" name="Picture 2" descr="C:\Users\User\Desktop\фото тру\DSC0665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83568" y="1124744"/>
            <a:ext cx="4970101" cy="3727576"/>
          </a:xfrm>
          <a:prstGeom prst="rect">
            <a:avLst/>
          </a:prstGeom>
          <a:noFill/>
        </p:spPr>
      </p:pic>
      <p:pic>
        <p:nvPicPr>
          <p:cNvPr id="6" name="Picture 3" descr="C:\Users\User\Desktop\труд\mzl_twevhexu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056" y="2852936"/>
            <a:ext cx="3816424" cy="38164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C:\Users\User\Desktop\труд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9219" name="Picture 3" descr="C:\Users\User\Desktop\труд\483359458605894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528" y="3645024"/>
            <a:ext cx="2983264" cy="293676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467544" y="332656"/>
            <a:ext cx="820641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Сюжетно-ролевая игра «Воспитатель детского сада»</a:t>
            </a:r>
            <a:endParaRPr lang="ru-RU" sz="2800" dirty="0"/>
          </a:p>
        </p:txBody>
      </p:sp>
      <p:pic>
        <p:nvPicPr>
          <p:cNvPr id="5122" name="Picture 2" descr="C:\Users\User\Desktop\фото тру\DSC06660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75856" y="980727"/>
            <a:ext cx="5690183" cy="426763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C:\Users\User\Desktop\труд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753600" cy="7315200"/>
          </a:xfrm>
          <a:prstGeom prst="rect">
            <a:avLst/>
          </a:prstGeom>
          <a:noFill/>
        </p:spPr>
      </p:pic>
      <p:pic>
        <p:nvPicPr>
          <p:cNvPr id="11267" name="Picture 3" descr="C:\Users\User\Desktop\труд\Moranguinho-e-amiguinh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576" y="3991545"/>
            <a:ext cx="2813551" cy="2866455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251520" y="548680"/>
            <a:ext cx="93230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Сюжетно-ролевая игра «Музыкальный </a:t>
            </a:r>
            <a:r>
              <a:rPr lang="ru-RU" sz="2400" dirty="0" smtClean="0"/>
              <a:t>руководитель </a:t>
            </a:r>
            <a:r>
              <a:rPr lang="ru-RU" sz="2400" dirty="0" smtClean="0"/>
              <a:t>в детском саду»</a:t>
            </a:r>
            <a:endParaRPr lang="ru-RU" sz="2400" dirty="0"/>
          </a:p>
        </p:txBody>
      </p:sp>
      <p:pic>
        <p:nvPicPr>
          <p:cNvPr id="6146" name="Picture 2" descr="C:\Users\User\Desktop\фото тру\DSC06667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896" y="1484784"/>
            <a:ext cx="5786193" cy="4339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050" name="Picture 2" descr="C:\Users\admin3\Desktop\труд\17483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071538" y="357166"/>
            <a:ext cx="7757765" cy="156966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/>
              <a:t>«Труд – основное условие всей человеческой жизни -</a:t>
            </a:r>
          </a:p>
          <a:p>
            <a:r>
              <a:rPr lang="ru-RU" sz="2400" b="1" dirty="0" smtClean="0"/>
              <a:t>  и при том в такой степени, что мы в известном смысле </a:t>
            </a:r>
            <a:endParaRPr lang="ru-RU" sz="2400" b="1" dirty="0"/>
          </a:p>
          <a:p>
            <a:r>
              <a:rPr lang="ru-RU" sz="2400" b="1" dirty="0" smtClean="0"/>
              <a:t>  должны сказать: ТРУД создал самого человека»</a:t>
            </a:r>
          </a:p>
          <a:p>
            <a:r>
              <a:rPr lang="ru-RU" sz="2400" b="1" dirty="0"/>
              <a:t> </a:t>
            </a:r>
            <a:r>
              <a:rPr lang="ru-RU" sz="2400" b="1" dirty="0" smtClean="0"/>
              <a:t>                                                                     Ф. Энгельс</a:t>
            </a:r>
            <a:endParaRPr lang="ru-RU" sz="2400" b="1" dirty="0"/>
          </a:p>
        </p:txBody>
      </p:sp>
      <p:pic>
        <p:nvPicPr>
          <p:cNvPr id="2051" name="Picture 3" descr="C:\Users\admin3\Desktop\труд\1429308457_sl_201208290934536205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47664" y="2060848"/>
            <a:ext cx="6167038" cy="462457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C:\Users\admin3\Desktop\труд\17483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60327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786050" y="285728"/>
            <a:ext cx="2831673" cy="132343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1"/>
                </a:solidFill>
              </a:rPr>
              <a:t>Виды труда:</a:t>
            </a:r>
          </a:p>
          <a:p>
            <a:endParaRPr lang="ru-RU" sz="4000" dirty="0"/>
          </a:p>
        </p:txBody>
      </p:sp>
      <p:sp>
        <p:nvSpPr>
          <p:cNvPr id="6" name="TextBox 5"/>
          <p:cNvSpPr txBox="1"/>
          <p:nvPr/>
        </p:nvSpPr>
        <p:spPr>
          <a:xfrm>
            <a:off x="571472" y="1357298"/>
            <a:ext cx="364074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Самообслуживание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5" name="Picture 3" descr="C:\Users\admin3\Desktop\труд\trud_vzroslih_osenu_kartinki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2976" y="1857364"/>
            <a:ext cx="2500330" cy="1873624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3857620" y="2000240"/>
            <a:ext cx="5069978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Хозяйственно-бытовой труд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7" name="Picture 5" descr="C:\Users\admin3\Desktop\труд\34221_html_m212a50c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929322" y="2714620"/>
            <a:ext cx="2720372" cy="2675169"/>
          </a:xfrm>
          <a:prstGeom prst="rect">
            <a:avLst/>
          </a:prstGeom>
          <a:noFill/>
        </p:spPr>
      </p:pic>
      <p:sp>
        <p:nvSpPr>
          <p:cNvPr id="11" name="TextBox 10"/>
          <p:cNvSpPr txBox="1"/>
          <p:nvPr/>
        </p:nvSpPr>
        <p:spPr>
          <a:xfrm>
            <a:off x="1571604" y="3929066"/>
            <a:ext cx="285270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5">
                    <a:lumMod val="50000"/>
                  </a:schemeClr>
                </a:solidFill>
              </a:rPr>
              <a:t>Труд в природе</a:t>
            </a:r>
            <a:endParaRPr lang="ru-RU" sz="3200" dirty="0">
              <a:solidFill>
                <a:schemeClr val="accent5">
                  <a:lumMod val="50000"/>
                </a:schemeClr>
              </a:solidFill>
            </a:endParaRPr>
          </a:p>
        </p:txBody>
      </p:sp>
      <p:pic>
        <p:nvPicPr>
          <p:cNvPr id="3078" name="Picture 6" descr="C:\Users\admin3\Desktop\труд\300120162000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428728" y="4500570"/>
            <a:ext cx="3429024" cy="212599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труд\0004-007-V-to-vremja-poeticheskie-vechera-v-zale-Politekhnicheskogo-muzeja-stali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2051720" y="980728"/>
            <a:ext cx="7453603" cy="51398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dirty="0" smtClean="0"/>
              <a:t>Формы ознакомления детей с трудом</a:t>
            </a:r>
          </a:p>
          <a:p>
            <a:pPr algn="ctr"/>
            <a:endParaRPr lang="ru-RU" sz="3600" dirty="0" smtClean="0"/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Наблюдение за трудом дворника, сантехника, охранника, повара, медработника, муз. работника, мл. воспитателя и воспитателя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Экскурсии на кухню, в медицинский кабинет,  в прачечную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Чтение худ. Литературы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Рассмотрение картинок и иллюстрации связанные с трудом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Дидактические игры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Организация посильной помощи взрослым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Организация совместного труда детей со взрослыми</a:t>
            </a:r>
          </a:p>
          <a:p>
            <a:pPr>
              <a:buFont typeface="Arial" pitchFamily="34" charset="0"/>
              <a:buChar char="•"/>
            </a:pPr>
            <a:r>
              <a:rPr lang="ru-RU" sz="2000" dirty="0" smtClean="0"/>
              <a:t> Ознакомление с трудом через игры (дидактические, речевые, сюжетно-ролевые)</a:t>
            </a:r>
            <a:endParaRPr lang="ru-RU" sz="2000"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труд\15884457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826144" y="1268760"/>
            <a:ext cx="5538312" cy="126188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endParaRPr lang="ru-RU" sz="3200" dirty="0" smtClean="0">
              <a:solidFill>
                <a:schemeClr val="accent3">
                  <a:lumMod val="50000"/>
                </a:schemeClr>
              </a:solidFill>
            </a:endParaRPr>
          </a:p>
          <a:p>
            <a:pPr algn="ctr"/>
            <a:r>
              <a:rPr lang="ru-RU" sz="4400" dirty="0" smtClean="0">
                <a:solidFill>
                  <a:schemeClr val="accent3">
                    <a:lumMod val="50000"/>
                  </a:schemeClr>
                </a:solidFill>
              </a:rPr>
              <a:t>«Труд в детском саду»</a:t>
            </a:r>
            <a:endParaRPr lang="ru-RU" sz="4400" dirty="0">
              <a:solidFill>
                <a:schemeClr val="accent3">
                  <a:lumMod val="50000"/>
                </a:schemeClr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2339752" y="2564904"/>
            <a:ext cx="5224187" cy="267765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Кто на свете самый главный, 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Самый добрый, самый славный?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Кто он?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Как его зовут?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Ну, конечно, </a:t>
            </a:r>
          </a:p>
          <a:p>
            <a:pPr algn="just"/>
            <a:r>
              <a:rPr lang="ru-RU" sz="2800" dirty="0" smtClean="0">
                <a:solidFill>
                  <a:srgbClr val="C00000"/>
                </a:solidFill>
              </a:rPr>
              <a:t>Это ТРУД !</a:t>
            </a:r>
            <a:endParaRPr lang="ru-RU" sz="2800" dirty="0">
              <a:solidFill>
                <a:srgbClr val="C0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труд\1748394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95" y="0"/>
            <a:ext cx="9140905" cy="6858000"/>
          </a:xfrm>
          <a:prstGeom prst="rect">
            <a:avLst/>
          </a:prstGeom>
          <a:noFill/>
        </p:spPr>
      </p:pic>
      <p:pic>
        <p:nvPicPr>
          <p:cNvPr id="3075" name="Picture 3" descr="C:\Users\User\Desktop\DSCN2356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07704" y="1988840"/>
            <a:ext cx="5591558" cy="4194142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2411760" y="692696"/>
            <a:ext cx="645042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chemeClr val="accent4">
                    <a:lumMod val="75000"/>
                  </a:schemeClr>
                </a:solidFill>
              </a:rPr>
              <a:t>Наблюдение за работой сантехника</a:t>
            </a:r>
            <a:endParaRPr lang="ru-RU" sz="3200" dirty="0">
              <a:solidFill>
                <a:schemeClr val="accent4">
                  <a:lumMod val="75000"/>
                </a:schemeClr>
              </a:solidFill>
            </a:endParaRPr>
          </a:p>
        </p:txBody>
      </p:sp>
      <p:pic>
        <p:nvPicPr>
          <p:cNvPr id="3076" name="Picture 4" descr="C:\Users\User\Desktop\i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88640"/>
            <a:ext cx="2049716" cy="172819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User\Desktop\труд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4099" name="Picture 3" descr="C:\Users\User\Desktop\труд\34221_html_m212a50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908720"/>
            <a:ext cx="3496715" cy="3438613"/>
          </a:xfrm>
          <a:prstGeom prst="rect">
            <a:avLst/>
          </a:prstGeom>
          <a:noFill/>
        </p:spPr>
      </p:pic>
      <p:sp>
        <p:nvSpPr>
          <p:cNvPr id="5" name="TextBox 4"/>
          <p:cNvSpPr txBox="1"/>
          <p:nvPr/>
        </p:nvSpPr>
        <p:spPr>
          <a:xfrm>
            <a:off x="1907704" y="188640"/>
            <a:ext cx="5945410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>
                <a:solidFill>
                  <a:srgbClr val="002060"/>
                </a:solidFill>
              </a:rPr>
              <a:t>Помощь </a:t>
            </a:r>
            <a:r>
              <a:rPr lang="ru-RU" sz="3200" dirty="0" smtClean="0">
                <a:solidFill>
                  <a:srgbClr val="002060"/>
                </a:solidFill>
              </a:rPr>
              <a:t>младшему </a:t>
            </a:r>
            <a:r>
              <a:rPr lang="ru-RU" sz="3200" dirty="0" smtClean="0">
                <a:solidFill>
                  <a:srgbClr val="002060"/>
                </a:solidFill>
              </a:rPr>
              <a:t>воспитателю</a:t>
            </a:r>
            <a:endParaRPr lang="ru-RU" sz="3200" dirty="0">
              <a:solidFill>
                <a:srgbClr val="002060"/>
              </a:solidFill>
            </a:endParaRPr>
          </a:p>
        </p:txBody>
      </p:sp>
      <p:pic>
        <p:nvPicPr>
          <p:cNvPr id="1026" name="Picture 2" descr="C:\Users\User\Desktop\фото тру\DSCN237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80010" y="2348880"/>
            <a:ext cx="5663990" cy="424847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труд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</p:spPr>
      </p:pic>
      <p:pic>
        <p:nvPicPr>
          <p:cNvPr id="7171" name="Picture 3" descr="C:\Users\User\Desktop\труд\30012016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645024"/>
            <a:ext cx="4824536" cy="2991212"/>
          </a:xfrm>
          <a:prstGeom prst="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755576" y="404664"/>
            <a:ext cx="7412286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4000" dirty="0" smtClean="0">
                <a:solidFill>
                  <a:schemeClr val="accent4">
                    <a:lumMod val="50000"/>
                  </a:schemeClr>
                </a:solidFill>
              </a:rPr>
              <a:t>Уход за комнатными растениями</a:t>
            </a:r>
            <a:endParaRPr lang="ru-RU" sz="4000" dirty="0">
              <a:solidFill>
                <a:schemeClr val="accent4">
                  <a:lumMod val="50000"/>
                </a:schemeClr>
              </a:solidFill>
            </a:endParaRPr>
          </a:p>
        </p:txBody>
      </p:sp>
      <p:pic>
        <p:nvPicPr>
          <p:cNvPr id="2050" name="Picture 2" descr="C:\Users\User\Desktop\фото тру\DSCN236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23528" y="1196752"/>
            <a:ext cx="4860032" cy="3645436"/>
          </a:xfrm>
          <a:prstGeom prst="rect">
            <a:avLst/>
          </a:prstGeom>
          <a:noFill/>
        </p:spPr>
      </p:pic>
      <p:pic>
        <p:nvPicPr>
          <p:cNvPr id="6" name="Picture 3" descr="C:\Users\User\Desktop\труд\30012016200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573016"/>
            <a:ext cx="4994104" cy="30963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7" name="Picture 3" descr="C:\Users\User\Desktop\труд\0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6148" name="Picture 4" descr="C:\Users\User\Desktop\труд\povorjat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4725144"/>
            <a:ext cx="3660349" cy="1927915"/>
          </a:xfrm>
          <a:prstGeom prst="rect">
            <a:avLst/>
          </a:prstGeom>
          <a:noFill/>
        </p:spPr>
      </p:pic>
      <p:sp>
        <p:nvSpPr>
          <p:cNvPr id="6" name="TextBox 5"/>
          <p:cNvSpPr txBox="1"/>
          <p:nvPr/>
        </p:nvSpPr>
        <p:spPr>
          <a:xfrm>
            <a:off x="539552" y="404664"/>
            <a:ext cx="25482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/>
              <a:t>Дежурство по  столовой</a:t>
            </a:r>
            <a:endParaRPr lang="ru-RU" dirty="0"/>
          </a:p>
        </p:txBody>
      </p:sp>
      <p:sp>
        <p:nvSpPr>
          <p:cNvPr id="7" name="TextBox 6"/>
          <p:cNvSpPr txBox="1"/>
          <p:nvPr/>
        </p:nvSpPr>
        <p:spPr>
          <a:xfrm>
            <a:off x="5724128" y="548680"/>
            <a:ext cx="25467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dirty="0" smtClean="0">
                <a:solidFill>
                  <a:srgbClr val="002060"/>
                </a:solidFill>
              </a:rPr>
              <a:t>Сюжетно-ролевая игра</a:t>
            </a:r>
          </a:p>
          <a:p>
            <a:r>
              <a:rPr lang="ru-RU" dirty="0" smtClean="0">
                <a:solidFill>
                  <a:srgbClr val="002060"/>
                </a:solidFill>
              </a:rPr>
              <a:t>«Повар в детском саду</a:t>
            </a:r>
            <a:r>
              <a:rPr lang="ru-RU" dirty="0" smtClean="0"/>
              <a:t>»</a:t>
            </a:r>
            <a:endParaRPr lang="ru-RU" dirty="0"/>
          </a:p>
        </p:txBody>
      </p:sp>
      <p:pic>
        <p:nvPicPr>
          <p:cNvPr id="3074" name="Picture 2" descr="C:\Users\User\Desktop\фото тру\DSCN2365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51521" y="1052737"/>
            <a:ext cx="4032448" cy="3024678"/>
          </a:xfrm>
          <a:prstGeom prst="rect">
            <a:avLst/>
          </a:prstGeom>
          <a:noFill/>
        </p:spPr>
      </p:pic>
      <p:pic>
        <p:nvPicPr>
          <p:cNvPr id="3075" name="Picture 3" descr="C:\Users\User\Desktop\фото тру\DSC0667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644008" y="1916832"/>
            <a:ext cx="4224470" cy="316835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127</TotalTime>
  <Words>233</Words>
  <Application>Microsoft Office PowerPoint</Application>
  <PresentationFormat>Экран (4:3)</PresentationFormat>
  <Paragraphs>39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admin3</dc:creator>
  <cp:lastModifiedBy>Admin-VK</cp:lastModifiedBy>
  <cp:revision>17</cp:revision>
  <dcterms:created xsi:type="dcterms:W3CDTF">2016-03-15T08:53:10Z</dcterms:created>
  <dcterms:modified xsi:type="dcterms:W3CDTF">2016-10-16T09:20:06Z</dcterms:modified>
</cp:coreProperties>
</file>