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69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dirty="0">
            <a:solidFill>
              <a:schemeClr val="tx1"/>
            </a:solidFill>
          </a:endParaRP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dirty="0">
            <a:solidFill>
              <a:schemeClr val="tx1"/>
            </a:solidFill>
          </a:endParaRP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dirty="0" smtClean="0">
              <a:solidFill>
                <a:schemeClr val="tx1"/>
              </a:solidFill>
            </a:rPr>
            <a:t>3</a:t>
          </a:r>
          <a:endParaRPr lang="ru-RU" sz="1400" b="1" dirty="0">
            <a:solidFill>
              <a:schemeClr val="tx1"/>
            </a:solidFill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dirty="0">
            <a:solidFill>
              <a:schemeClr val="tx1"/>
            </a:solidFill>
          </a:endParaRP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–34</a:t>
          </a:r>
          <a:endParaRPr lang="ru-RU" sz="1400" b="1" dirty="0">
            <a:solidFill>
              <a:schemeClr val="tx1"/>
            </a:solidFill>
          </a:endParaRP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dirty="0">
            <a:solidFill>
              <a:schemeClr val="tx1"/>
            </a:solidFill>
          </a:endParaRP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dirty="0">
            <a:solidFill>
              <a:schemeClr val="tx1"/>
            </a:solidFill>
          </a:endParaRP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dirty="0" err="1" smtClean="0">
              <a:solidFill>
                <a:schemeClr val="tx1"/>
              </a:solidFill>
            </a:rPr>
            <a:t>амблиопией</a:t>
          </a:r>
          <a:r>
            <a:rPr lang="ru-RU" sz="1400" b="0" dirty="0" smtClean="0">
              <a:solidFill>
                <a:schemeClr val="tx1"/>
              </a:solidFill>
            </a:rPr>
            <a:t>, </a:t>
          </a:r>
          <a:r>
            <a:rPr lang="ru-RU" sz="1400" b="0" dirty="0" err="1" smtClean="0">
              <a:solidFill>
                <a:schemeClr val="tx1"/>
              </a:solidFill>
            </a:rPr>
            <a:t>косогазием</a:t>
          </a:r>
          <a:r>
            <a:rPr lang="ru-RU" sz="1400" b="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dirty="0">
            <a:solidFill>
              <a:schemeClr val="tx1"/>
            </a:solidFill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13, 18, 27, </a:t>
          </a:r>
          <a:r>
            <a:rPr lang="en-US" sz="1400" b="0" dirty="0" smtClean="0">
              <a:solidFill>
                <a:schemeClr val="tx1"/>
              </a:solidFill>
            </a:rPr>
            <a:t>115</a:t>
          </a:r>
          <a:r>
            <a:rPr lang="ru-RU" sz="1400" b="0" dirty="0" smtClean="0">
              <a:solidFill>
                <a:schemeClr val="tx1"/>
              </a:solidFill>
            </a:rPr>
            <a:t>,</a:t>
          </a:r>
          <a:r>
            <a:rPr lang="en-US" sz="1400" b="0" dirty="0" smtClean="0">
              <a:solidFill>
                <a:schemeClr val="tx1"/>
              </a:solidFill>
            </a:rPr>
            <a:t> </a:t>
          </a:r>
          <a:r>
            <a:rPr lang="ru-RU" sz="1400" b="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dirty="0">
            <a:solidFill>
              <a:schemeClr val="tx1"/>
            </a:solidFill>
          </a:endParaRP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dirty="0">
            <a:solidFill>
              <a:schemeClr val="tx1"/>
            </a:solidFill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dirty="0">
            <a:solidFill>
              <a:schemeClr val="tx1"/>
            </a:solidFill>
          </a:endParaRP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dirty="0">
            <a:solidFill>
              <a:schemeClr val="tx1"/>
            </a:solidFill>
          </a:endParaRP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000B4-F4C1-45B2-AD91-F3A7A38E3438}" type="pres">
      <dgm:prSet presAssocID="{7A77F3B4-3B32-47A5-8980-CD3747618897}" presName="parentLin" presStyleCnt="0"/>
      <dgm:spPr/>
      <dgm:t>
        <a:bodyPr/>
        <a:lstStyle/>
        <a:p>
          <a:endParaRPr lang="ru-RU"/>
        </a:p>
      </dgm:t>
    </dgm:pt>
    <dgm:pt modelId="{23AB1C33-473B-4073-BC40-4CFF50BF445B}" type="pres">
      <dgm:prSet presAssocID="{7A77F3B4-3B32-47A5-8980-CD374761889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826A-FB97-4DA8-8FFB-F02F09842565}" type="pres">
      <dgm:prSet presAssocID="{7A77F3B4-3B32-47A5-8980-CD3747618897}" presName="negativeSpace" presStyleCnt="0"/>
      <dgm:spPr/>
      <dgm:t>
        <a:bodyPr/>
        <a:lstStyle/>
        <a:p>
          <a:endParaRPr lang="ru-RU"/>
        </a:p>
      </dgm:t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6D75-E448-46FE-BD69-05AFB30E0BB1}" type="pres">
      <dgm:prSet presAssocID="{0295EA9E-5998-4762-931A-1593CDF4E28E}" presName="spaceBetweenRectangles" presStyleCnt="0"/>
      <dgm:spPr/>
      <dgm:t>
        <a:bodyPr/>
        <a:lstStyle/>
        <a:p>
          <a:endParaRPr lang="ru-RU"/>
        </a:p>
      </dgm:t>
    </dgm:pt>
    <dgm:pt modelId="{DB515D2A-5B42-4DA9-8D20-677589CA77F5}" type="pres">
      <dgm:prSet presAssocID="{1C445E4D-1F95-4313-A2BA-BD1E1421364E}" presName="parentLin" presStyleCnt="0"/>
      <dgm:spPr/>
      <dgm:t>
        <a:bodyPr/>
        <a:lstStyle/>
        <a:p>
          <a:endParaRPr lang="ru-RU"/>
        </a:p>
      </dgm:t>
    </dgm:pt>
    <dgm:pt modelId="{7F5527D2-5CCF-418C-95F8-384B446A7698}" type="pres">
      <dgm:prSet presAssocID="{1C445E4D-1F95-4313-A2BA-BD1E142136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F5CDE-B29D-47AC-A9D2-F7E9871AE161}" type="pres">
      <dgm:prSet presAssocID="{1C445E4D-1F95-4313-A2BA-BD1E1421364E}" presName="negativeSpace" presStyleCnt="0"/>
      <dgm:spPr/>
      <dgm:t>
        <a:bodyPr/>
        <a:lstStyle/>
        <a:p>
          <a:endParaRPr lang="ru-RU"/>
        </a:p>
      </dgm:t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70989-91CE-46B2-936F-38A5F2CA3C6B}" type="pres">
      <dgm:prSet presAssocID="{7AFA97FC-B4E3-4B9B-B73B-C6A0AB608425}" presName="spaceBetweenRectangles" presStyleCnt="0"/>
      <dgm:spPr/>
      <dgm:t>
        <a:bodyPr/>
        <a:lstStyle/>
        <a:p>
          <a:endParaRPr lang="ru-RU"/>
        </a:p>
      </dgm:t>
    </dgm:pt>
    <dgm:pt modelId="{601114A8-030A-484A-ABBD-4D7A316EAC1B}" type="pres">
      <dgm:prSet presAssocID="{835D2AE4-4810-441B-8927-9AA362FA9E67}" presName="parentLin" presStyleCnt="0"/>
      <dgm:spPr/>
      <dgm:t>
        <a:bodyPr/>
        <a:lstStyle/>
        <a:p>
          <a:endParaRPr lang="ru-RU"/>
        </a:p>
      </dgm:t>
    </dgm:pt>
    <dgm:pt modelId="{C8E74751-3A9C-42C0-BB01-C6E870C3E794}" type="pres">
      <dgm:prSet presAssocID="{835D2AE4-4810-441B-8927-9AA362FA9E6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33FCB-0432-4BB7-BB93-F800134A9A8D}" type="pres">
      <dgm:prSet presAssocID="{835D2AE4-4810-441B-8927-9AA362FA9E67}" presName="negativeSpace" presStyleCnt="0"/>
      <dgm:spPr/>
      <dgm:t>
        <a:bodyPr/>
        <a:lstStyle/>
        <a:p>
          <a:endParaRPr lang="ru-RU"/>
        </a:p>
      </dgm:t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2C108-F929-4FB5-AB9F-770ED40F9F8B}" type="pres">
      <dgm:prSet presAssocID="{4A504ED6-849F-4B56-84E1-1C67B106AD0E}" presName="spaceBetweenRectangles" presStyleCnt="0"/>
      <dgm:spPr/>
      <dgm:t>
        <a:bodyPr/>
        <a:lstStyle/>
        <a:p>
          <a:endParaRPr lang="ru-RU"/>
        </a:p>
      </dgm:t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BE5DE15-079F-4840-9525-F470447D3B73}" type="pres">
      <dgm:prSet presAssocID="{1E5FEE76-B222-468D-8CCD-90D1CA5247CD}" presName="parentLin" presStyleCnt="0"/>
      <dgm:spPr/>
      <dgm:t>
        <a:bodyPr/>
        <a:lstStyle/>
        <a:p>
          <a:endParaRPr lang="ru-RU"/>
        </a:p>
      </dgm:t>
    </dgm:pt>
    <dgm:pt modelId="{FB320591-1F1A-42F6-AB18-12E4EE0C601B}" type="pres">
      <dgm:prSet presAssocID="{1E5FEE76-B222-468D-8CCD-90D1CA5247C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40FD-2FBD-4EBF-A227-78CAC7084EAC}" type="pres">
      <dgm:prSet presAssocID="{1E5FEE76-B222-468D-8CCD-90D1CA5247CD}" presName="negativeSpace" presStyleCnt="0"/>
      <dgm:spPr/>
      <dgm:t>
        <a:bodyPr/>
        <a:lstStyle/>
        <a:p>
          <a:endParaRPr lang="ru-RU"/>
        </a:p>
      </dgm:t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702-7B30-4AB8-B67F-70D0485A9E4C}" type="pres">
      <dgm:prSet presAssocID="{CC705B3F-118B-45F7-9E49-9358008BBC91}" presName="spaceBetweenRectangles" presStyleCnt="0"/>
      <dgm:spPr/>
      <dgm:t>
        <a:bodyPr/>
        <a:lstStyle/>
        <a:p>
          <a:endParaRPr lang="ru-RU"/>
        </a:p>
      </dgm:t>
    </dgm:pt>
    <dgm:pt modelId="{94890837-85C9-4EEF-B3EF-31CFDF8BA3D6}" type="pres">
      <dgm:prSet presAssocID="{8153B174-0F59-4C8C-B4D9-DEA7A1841202}" presName="parentLin" presStyleCnt="0"/>
      <dgm:spPr/>
      <dgm:t>
        <a:bodyPr/>
        <a:lstStyle/>
        <a:p>
          <a:endParaRPr lang="ru-RU"/>
        </a:p>
      </dgm:t>
    </dgm:pt>
    <dgm:pt modelId="{66E6EB28-4D82-402D-BC46-A06C054B7FA7}" type="pres">
      <dgm:prSet presAssocID="{8153B174-0F59-4C8C-B4D9-DEA7A18412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0AB13-A7F8-4ACA-B0C6-50C624B705AB}" type="pres">
      <dgm:prSet presAssocID="{8153B174-0F59-4C8C-B4D9-DEA7A1841202}" presName="negativeSpace" presStyleCnt="0"/>
      <dgm:spPr/>
      <dgm:t>
        <a:bodyPr/>
        <a:lstStyle/>
        <a:p>
          <a:endParaRPr lang="ru-RU"/>
        </a:p>
      </dgm:t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232258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32258"/>
        <a:ext cx="8229600" cy="667800"/>
      </dsp:txXfrm>
    </dsp:sp>
    <dsp:sp modelId="{91D80790-FFCF-4835-A10C-C1EA5F4EB9DD}">
      <dsp:nvSpPr>
        <dsp:cNvPr id="0" name=""/>
        <dsp:cNvSpPr/>
      </dsp:nvSpPr>
      <dsp:spPr>
        <a:xfrm>
          <a:off x="411480" y="114178"/>
          <a:ext cx="6912864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125706"/>
        <a:ext cx="6889808" cy="213104"/>
      </dsp:txXfrm>
    </dsp:sp>
    <dsp:sp modelId="{11457E60-90FC-4B8A-AE9C-CA875DF9F840}">
      <dsp:nvSpPr>
        <dsp:cNvPr id="0" name=""/>
        <dsp:cNvSpPr/>
      </dsp:nvSpPr>
      <dsp:spPr>
        <a:xfrm>
          <a:off x="0" y="131490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1314901"/>
        <a:ext cx="8229600" cy="667800"/>
      </dsp:txXfrm>
    </dsp:sp>
    <dsp:sp modelId="{75BC42DD-E88D-4899-8A87-0631C0007267}">
      <dsp:nvSpPr>
        <dsp:cNvPr id="0" name=""/>
        <dsp:cNvSpPr/>
      </dsp:nvSpPr>
      <dsp:spPr>
        <a:xfrm>
          <a:off x="411480" y="943258"/>
          <a:ext cx="6912864" cy="4897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35386" y="967164"/>
        <a:ext cx="6865052" cy="441910"/>
      </dsp:txXfrm>
    </dsp:sp>
    <dsp:sp modelId="{3F04474D-CC9A-4202-A80F-32E5731A04A9}">
      <dsp:nvSpPr>
        <dsp:cNvPr id="0" name=""/>
        <dsp:cNvSpPr/>
      </dsp:nvSpPr>
      <dsp:spPr>
        <a:xfrm>
          <a:off x="0" y="2143981"/>
          <a:ext cx="8229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kern="1200" dirty="0" err="1" smtClean="0">
              <a:solidFill>
                <a:schemeClr val="tx1"/>
              </a:solidFill>
            </a:rPr>
            <a:t>амблиопией</a:t>
          </a:r>
          <a:r>
            <a:rPr lang="ru-RU" sz="1400" b="0" kern="1200" dirty="0" smtClean="0">
              <a:solidFill>
                <a:schemeClr val="tx1"/>
              </a:solidFill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</a:rPr>
            <a:t>косогазием</a:t>
          </a:r>
          <a:r>
            <a:rPr lang="ru-RU" sz="1400" b="0" kern="120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143981"/>
        <a:ext cx="8229600" cy="1058400"/>
      </dsp:txXfrm>
    </dsp:sp>
    <dsp:sp modelId="{382ADB04-5A8C-4558-BE64-457400BA9F20}">
      <dsp:nvSpPr>
        <dsp:cNvPr id="0" name=""/>
        <dsp:cNvSpPr/>
      </dsp:nvSpPr>
      <dsp:spPr>
        <a:xfrm>
          <a:off x="411480" y="2025901"/>
          <a:ext cx="6912864" cy="236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2037429"/>
        <a:ext cx="6889808" cy="213104"/>
      </dsp:txXfrm>
    </dsp:sp>
    <dsp:sp modelId="{90A8537D-AD1B-4E2C-BDD6-4C2199CC94B3}">
      <dsp:nvSpPr>
        <dsp:cNvPr id="0" name=""/>
        <dsp:cNvSpPr/>
      </dsp:nvSpPr>
      <dsp:spPr>
        <a:xfrm>
          <a:off x="0" y="336366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13, 18, 27, </a:t>
          </a:r>
          <a:r>
            <a:rPr lang="en-US" sz="1400" b="0" kern="1200" dirty="0" smtClean="0">
              <a:solidFill>
                <a:schemeClr val="tx1"/>
              </a:solidFill>
            </a:rPr>
            <a:t>115</a:t>
          </a:r>
          <a:r>
            <a:rPr lang="ru-RU" sz="1400" b="0" kern="1200" dirty="0" smtClean="0">
              <a:solidFill>
                <a:schemeClr val="tx1"/>
              </a:solidFill>
            </a:rPr>
            <a:t>,</a:t>
          </a:r>
          <a:r>
            <a:rPr lang="en-US" sz="1400" b="0" kern="1200" dirty="0" smtClean="0">
              <a:solidFill>
                <a:schemeClr val="tx1"/>
              </a:solidFill>
            </a:rPr>
            <a:t> </a:t>
          </a:r>
          <a:r>
            <a:rPr lang="ru-RU" sz="1400" b="0" kern="120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363661"/>
        <a:ext cx="8229600" cy="466200"/>
      </dsp:txXfrm>
    </dsp:sp>
    <dsp:sp modelId="{F99C89BD-3985-4435-A273-120B642D34BD}">
      <dsp:nvSpPr>
        <dsp:cNvPr id="0" name=""/>
        <dsp:cNvSpPr/>
      </dsp:nvSpPr>
      <dsp:spPr>
        <a:xfrm>
          <a:off x="411480" y="3245581"/>
          <a:ext cx="6912864" cy="236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kern="1200" dirty="0" smtClean="0">
              <a:solidFill>
                <a:schemeClr val="tx1"/>
              </a:solidFill>
            </a:rPr>
            <a:t>3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3257109"/>
        <a:ext cx="6889808" cy="213104"/>
      </dsp:txXfrm>
    </dsp:sp>
    <dsp:sp modelId="{F88851E0-7954-4809-B5D4-FBDC0B19D373}">
      <dsp:nvSpPr>
        <dsp:cNvPr id="0" name=""/>
        <dsp:cNvSpPr/>
      </dsp:nvSpPr>
      <dsp:spPr>
        <a:xfrm>
          <a:off x="0" y="399114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991141"/>
        <a:ext cx="8229600" cy="466200"/>
      </dsp:txXfrm>
    </dsp:sp>
    <dsp:sp modelId="{775FAE88-60E0-43FC-9719-5C61935A8BD8}">
      <dsp:nvSpPr>
        <dsp:cNvPr id="0" name=""/>
        <dsp:cNvSpPr/>
      </dsp:nvSpPr>
      <dsp:spPr>
        <a:xfrm>
          <a:off x="411480" y="3873061"/>
          <a:ext cx="6912864" cy="2361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3884589"/>
        <a:ext cx="6889808" cy="213104"/>
      </dsp:txXfrm>
    </dsp:sp>
    <dsp:sp modelId="{BADCE6A1-F4AF-410A-A85E-9BA594C2E30E}">
      <dsp:nvSpPr>
        <dsp:cNvPr id="0" name=""/>
        <dsp:cNvSpPr/>
      </dsp:nvSpPr>
      <dsp:spPr>
        <a:xfrm>
          <a:off x="0" y="461862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4618621"/>
        <a:ext cx="8229600" cy="667800"/>
      </dsp:txXfrm>
    </dsp:sp>
    <dsp:sp modelId="{D61B7997-8D13-439A-BCFD-BA934754A217}">
      <dsp:nvSpPr>
        <dsp:cNvPr id="0" name=""/>
        <dsp:cNvSpPr/>
      </dsp:nvSpPr>
      <dsp:spPr>
        <a:xfrm>
          <a:off x="411480" y="4500541"/>
          <a:ext cx="6830485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–34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23008" y="4512069"/>
        <a:ext cx="6807429" cy="21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дошкольную организацию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района.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отсутствии свободных мест в выбранной организации родителям (законным представителям) необходимо обратиться в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 Администрации города Екатеринбурга для определения принимающей организации из числа муниципальных образовательных организаций.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6672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11311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56 дошкольных образовательных организаций,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2 дошкольных отделения (на 01.05.2020)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работы  ДОО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условиях ФГОС ДО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1915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по образовательным программам дошкольного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(утвержден приказом </a:t>
            </a:r>
            <a:r>
              <a:rPr lang="ru-RU" sz="5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08.04.2014 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293);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 от 23.09.2016г. № 1921;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22.11.2016г.                           № 2561/46/36 (с изменениями и дополнениями).;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686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 и зачислению в муниципальные дошкольные образовательные учреждения от 27.02.2017г. № 956/46/36.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ОРГАНИЗАЦИЙ</a:t>
            </a:r>
            <a:endParaRPr lang="ru-RU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текущего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49348"/>
              </p:ext>
            </p:extLst>
          </p:nvPr>
        </p:nvGraphicFramePr>
        <p:xfrm>
          <a:off x="899592" y="3209512"/>
          <a:ext cx="7416824" cy="252374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504283"/>
              </p:ext>
            </p:extLst>
          </p:nvPr>
        </p:nvGraphicFramePr>
        <p:xfrm>
          <a:off x="971600" y="3284984"/>
          <a:ext cx="7344816" cy="2208276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организации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организации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761341"/>
            <a:ext cx="77758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Порядком  учета детей, подлежащих обучению по программам дошкольного образования, утвержденного Распоряжением Управления  образования Администрации города Екатеринбурга № 2561/46/36  от 22.11.2016  (с изменениями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дополнениями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внеочередном и первоочередном праве на устройство в дошкольную организацию.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728827"/>
            <a:ext cx="799288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дошкольную организацию в соответствии с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организации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861002"/>
              </p:ext>
            </p:extLst>
          </p:nvPr>
        </p:nvGraphicFramePr>
        <p:xfrm>
          <a:off x="827584" y="4221088"/>
          <a:ext cx="7272808" cy="192176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детей, родившихся с сентябре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– ноябре,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839195"/>
              </p:ext>
            </p:extLst>
          </p:nvPr>
        </p:nvGraphicFramePr>
        <p:xfrm>
          <a:off x="827584" y="908720"/>
          <a:ext cx="7632847" cy="5528306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дошкольная   организация </a:t>
                      </a: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686 ( 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Дошкольная  организация, закрепленная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организации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уведомление дошкольной организации (формы информирования в соответствии с Правилами приема детей, утвержденными локальным актов дошкольной организации).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1361</Words>
  <Application>Microsoft Office PowerPoint</Application>
  <PresentationFormat>Экран (4:3)</PresentationFormat>
  <Paragraphs>140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 При отсутствии свободных мест в выбранной организации родителям (законным представителям) необходимо обратиться в Департамент образования Администрации города Екатеринбурга для определения принимающей организации из числа муниципальных образовательных организаций.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Elena Solovjeva</cp:lastModifiedBy>
  <cp:revision>31</cp:revision>
  <dcterms:created xsi:type="dcterms:W3CDTF">2016-04-04T07:48:39Z</dcterms:created>
  <dcterms:modified xsi:type="dcterms:W3CDTF">2020-04-09T04:55:42Z</dcterms:modified>
</cp:coreProperties>
</file>